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5"/>
  </p:notesMasterIdLst>
  <p:handoutMasterIdLst>
    <p:handoutMasterId r:id="rId26"/>
  </p:handoutMasterIdLst>
  <p:sldIdLst>
    <p:sldId id="278" r:id="rId5"/>
    <p:sldId id="301" r:id="rId6"/>
    <p:sldId id="302" r:id="rId7"/>
    <p:sldId id="300" r:id="rId8"/>
    <p:sldId id="280" r:id="rId9"/>
    <p:sldId id="270" r:id="rId10"/>
    <p:sldId id="262" r:id="rId11"/>
    <p:sldId id="281" r:id="rId12"/>
    <p:sldId id="285" r:id="rId13"/>
    <p:sldId id="279" r:id="rId14"/>
    <p:sldId id="269" r:id="rId15"/>
    <p:sldId id="286" r:id="rId16"/>
    <p:sldId id="287" r:id="rId17"/>
    <p:sldId id="288" r:id="rId18"/>
    <p:sldId id="303" r:id="rId19"/>
    <p:sldId id="304" r:id="rId20"/>
    <p:sldId id="271" r:id="rId21"/>
    <p:sldId id="257" r:id="rId22"/>
    <p:sldId id="275" r:id="rId23"/>
    <p:sldId id="264"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StPierre" initials="C" lastIdx="2" clrIdx="0">
    <p:extLst>
      <p:ext uri="{19B8F6BF-5375-455C-9EA6-DF929625EA0E}">
        <p15:presenceInfo xmlns:p15="http://schemas.microsoft.com/office/powerpoint/2012/main" userId="CStPierr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712" autoAdjust="0"/>
  </p:normalViewPr>
  <p:slideViewPr>
    <p:cSldViewPr snapToGrid="0">
      <p:cViewPr varScale="1">
        <p:scale>
          <a:sx n="80" d="100"/>
          <a:sy n="80" d="100"/>
        </p:scale>
        <p:origin x="342" y="90"/>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commentAuthors" Target="commentAuthors.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8/14/2025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8/14/2025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Click to 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Click to 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Click to 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Click to 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Click to 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Click to edit Master text styles</a:t>
            </a:r>
          </a:p>
        </p:txBody>
      </p:sp>
    </p:spTree>
    <p:extLst>
      <p:ext uri="{BB962C8B-B14F-4D97-AF65-F5344CB8AC3E}">
        <p14:creationId xmlns:p14="http://schemas.microsoft.com/office/powerpoint/2010/main" val="22561734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Click to edit Master text styles</a:t>
            </a:r>
          </a:p>
        </p:txBody>
      </p:sp>
    </p:spTree>
    <p:extLst>
      <p:ext uri="{BB962C8B-B14F-4D97-AF65-F5344CB8AC3E}">
        <p14:creationId xmlns:p14="http://schemas.microsoft.com/office/powerpoint/2010/main" val="18046439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Click to edit Master text styles</a:t>
            </a:r>
          </a:p>
        </p:txBody>
      </p:sp>
    </p:spTree>
    <p:extLst>
      <p:ext uri="{BB962C8B-B14F-4D97-AF65-F5344CB8AC3E}">
        <p14:creationId xmlns:p14="http://schemas.microsoft.com/office/powerpoint/2010/main" val="12255265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Click to 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Click to 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Click to 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Click to 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Click to 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Click to 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28FBA082-94DF-4C4B-A041-6624924AB0A8}" type="datetimeFigureOut">
              <a:rPr lang="en-US" dirty="0"/>
              <a:t>8/14/2025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8627004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 id="2147483672" r:id="rId22"/>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p15:clr>
            <a:srgbClr val="F26B43"/>
          </p15:clr>
        </p15:guide>
        <p15:guide id="2" pos="3840">
          <p15:clr>
            <a:srgbClr val="F26B43"/>
          </p15:clr>
        </p15:guide>
        <p15:guide id="3" pos="574">
          <p15:clr>
            <a:srgbClr val="F26B43"/>
          </p15:clr>
        </p15:guide>
        <p15:guide id="4" pos="7106">
          <p15:clr>
            <a:srgbClr val="F26B43"/>
          </p15:clr>
        </p15:guide>
        <p15:guide id="5" orient="horz" pos="3748">
          <p15:clr>
            <a:srgbClr val="F26B43"/>
          </p15:clr>
        </p15:guide>
        <p15:guide id="6" pos="3250">
          <p15:clr>
            <a:srgbClr val="F26B43"/>
          </p15:clr>
        </p15:guide>
        <p15:guide id="7" pos="4430">
          <p15:clr>
            <a:srgbClr val="F26B43"/>
          </p15:clr>
        </p15:guide>
        <p15:guide id="8"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8.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hyperlink" Target="https://www.briercliffeprimary.co.uk/"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t>Welcome to Year 1 </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841934" y="2795027"/>
            <a:ext cx="4851352" cy="1827069"/>
          </a:xfrm>
        </p:spPr>
        <p:txBody>
          <a:bodyPr>
            <a:normAutofit/>
          </a:bodyPr>
          <a:lstStyle/>
          <a:p>
            <a:r>
              <a:rPr lang="en-US" dirty="0"/>
              <a:t>Meet the Teacher</a:t>
            </a:r>
            <a:endParaRPr lang="ru-RU" dirty="0"/>
          </a:p>
        </p:txBody>
      </p:sp>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a:xfrm rot="720000">
            <a:off x="9571722" y="685663"/>
            <a:ext cx="1391775" cy="858837"/>
          </a:xfrm>
        </p:spPr>
        <p:txBody>
          <a:bodyPr>
            <a:normAutofit fontScale="77500" lnSpcReduction="20000"/>
          </a:bodyPr>
          <a:lstStyle/>
          <a:p>
            <a:r>
              <a:rPr lang="en-US" dirty="0"/>
              <a:t>September</a:t>
            </a:r>
          </a:p>
          <a:p>
            <a:r>
              <a:rPr lang="en-US" dirty="0"/>
              <a:t>2025</a:t>
            </a:r>
            <a:endParaRPr lang="ru-RU" dirty="0"/>
          </a:p>
        </p:txBody>
      </p:sp>
      <p:pic>
        <p:nvPicPr>
          <p:cNvPr id="5" name="Picture 4">
            <a:extLst>
              <a:ext uri="{FF2B5EF4-FFF2-40B4-BE49-F238E27FC236}">
                <a16:creationId xmlns:a16="http://schemas.microsoft.com/office/drawing/2014/main" id="{7D797919-47A1-45E8-94CE-5E5E039904B9}"/>
              </a:ext>
            </a:extLst>
          </p:cNvPr>
          <p:cNvPicPr>
            <a:picLocks noChangeAspect="1"/>
          </p:cNvPicPr>
          <p:nvPr/>
        </p:nvPicPr>
        <p:blipFill>
          <a:blip r:embed="rId2"/>
          <a:stretch>
            <a:fillRect/>
          </a:stretch>
        </p:blipFill>
        <p:spPr>
          <a:xfrm rot="20985830">
            <a:off x="-616653" y="1582055"/>
            <a:ext cx="6569571" cy="4388994"/>
          </a:xfrm>
          <a:prstGeom prst="rect">
            <a:avLst/>
          </a:prstGeom>
        </p:spPr>
      </p:pic>
    </p:spTree>
    <p:extLst>
      <p:ext uri="{BB962C8B-B14F-4D97-AF65-F5344CB8AC3E}">
        <p14:creationId xmlns:p14="http://schemas.microsoft.com/office/powerpoint/2010/main" val="17455904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en-US" smtClean="0"/>
              <a:pPr/>
              <a:t>2</a:t>
            </a:fld>
            <a:endParaRPr lang="en-US" dirty="0"/>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sz="half" idx="2"/>
          </p:nvPr>
        </p:nvSpPr>
        <p:spPr>
          <a:xfrm>
            <a:off x="155575" y="1980752"/>
            <a:ext cx="3767938" cy="3439751"/>
          </a:xfrm>
        </p:spPr>
        <p:txBody>
          <a:bodyPr>
            <a:normAutofit/>
          </a:bodyPr>
          <a:lstStyle/>
          <a:p>
            <a:pPr algn="ctr"/>
            <a:r>
              <a:rPr lang="en-US" sz="3600" b="0" dirty="0"/>
              <a:t>Morning –doors open 8.45am</a:t>
            </a:r>
          </a:p>
          <a:p>
            <a:pPr algn="ctr"/>
            <a:endParaRPr lang="en-US" sz="3600" b="0" dirty="0"/>
          </a:p>
          <a:p>
            <a:pPr algn="ctr"/>
            <a:r>
              <a:rPr lang="en-US" sz="3600" b="0" dirty="0"/>
              <a:t>Lunch – 12.00-1.00pm</a:t>
            </a:r>
          </a:p>
          <a:p>
            <a:endParaRPr lang="en-US" sz="3600" b="0" dirty="0"/>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a:xfrm rot="-360000">
            <a:off x="-177076" y="227097"/>
            <a:ext cx="3890555" cy="1091949"/>
          </a:xfrm>
        </p:spPr>
        <p:txBody>
          <a:bodyPr>
            <a:normAutofit/>
          </a:bodyPr>
          <a:lstStyle/>
          <a:p>
            <a:r>
              <a:rPr lang="en-US" dirty="0"/>
              <a:t>Times</a:t>
            </a:r>
          </a:p>
        </p:txBody>
      </p:sp>
      <p:sp>
        <p:nvSpPr>
          <p:cNvPr id="6" name="Rectangle 5"/>
          <p:cNvSpPr/>
          <p:nvPr/>
        </p:nvSpPr>
        <p:spPr>
          <a:xfrm>
            <a:off x="4357280" y="547051"/>
            <a:ext cx="8476747" cy="5878532"/>
          </a:xfrm>
          <a:prstGeom prst="rect">
            <a:avLst/>
          </a:prstGeom>
        </p:spPr>
        <p:txBody>
          <a:bodyPr wrap="square" lIns="91440" tIns="45720" rIns="91440" bIns="45720" anchor="t">
            <a:spAutoFit/>
          </a:bodyPr>
          <a:lstStyle/>
          <a:p>
            <a:r>
              <a:rPr lang="en-GB" sz="2800" dirty="0">
                <a:solidFill>
                  <a:schemeClr val="accent1">
                    <a:lumMod val="50000"/>
                  </a:schemeClr>
                </a:solidFill>
                <a:latin typeface="Arial Rounded MT Bold" panose="020F0704030504030204" pitchFamily="34" charset="0"/>
              </a:rPr>
              <a:t>Start of the school day – 8.55am </a:t>
            </a:r>
          </a:p>
          <a:p>
            <a:r>
              <a:rPr lang="en-GB" sz="2800" dirty="0">
                <a:solidFill>
                  <a:schemeClr val="accent1">
                    <a:lumMod val="50000"/>
                  </a:schemeClr>
                </a:solidFill>
                <a:latin typeface="Arial Rounded MT Bold" panose="020F0704030504030204" pitchFamily="34" charset="0"/>
              </a:rPr>
              <a:t>Door - </a:t>
            </a:r>
          </a:p>
          <a:p>
            <a:r>
              <a:rPr lang="en-GB" sz="2800" dirty="0">
                <a:solidFill>
                  <a:schemeClr val="accent1">
                    <a:lumMod val="50000"/>
                  </a:schemeClr>
                </a:solidFill>
                <a:latin typeface="Arial Rounded MT Bold" panose="020F0704030504030204" pitchFamily="34" charset="0"/>
              </a:rPr>
              <a:t>Morning Challenge</a:t>
            </a:r>
          </a:p>
          <a:p>
            <a:endParaRPr lang="en-GB" sz="2800" dirty="0">
              <a:solidFill>
                <a:schemeClr val="accent1">
                  <a:lumMod val="50000"/>
                </a:schemeClr>
              </a:solidFill>
              <a:latin typeface="Arial Rounded MT Bold" panose="020F0704030504030204" pitchFamily="34" charset="0"/>
            </a:endParaRPr>
          </a:p>
          <a:p>
            <a:r>
              <a:rPr lang="en-GB" sz="2800" dirty="0">
                <a:solidFill>
                  <a:schemeClr val="accent1">
                    <a:lumMod val="50000"/>
                  </a:schemeClr>
                </a:solidFill>
                <a:latin typeface="Arial Rounded MT Bold" panose="020F0704030504030204" pitchFamily="34" charset="0"/>
              </a:rPr>
              <a:t>End of the school day – 3.30pm</a:t>
            </a:r>
          </a:p>
          <a:p>
            <a:r>
              <a:rPr lang="en-GB" sz="2800" dirty="0">
                <a:solidFill>
                  <a:schemeClr val="accent1">
                    <a:lumMod val="50000"/>
                  </a:schemeClr>
                </a:solidFill>
                <a:latin typeface="Arial Rounded MT Bold" panose="020F0704030504030204" pitchFamily="34" charset="0"/>
              </a:rPr>
              <a:t>Door / arrangements</a:t>
            </a:r>
          </a:p>
          <a:p>
            <a:endParaRPr lang="en-GB" sz="2800" dirty="0">
              <a:solidFill>
                <a:schemeClr val="accent1">
                  <a:lumMod val="50000"/>
                </a:schemeClr>
              </a:solidFill>
              <a:latin typeface="Arial Rounded MT Bold" panose="020F0704030504030204" pitchFamily="34" charset="0"/>
            </a:endParaRPr>
          </a:p>
          <a:p>
            <a:r>
              <a:rPr lang="en-GB" sz="2800" dirty="0">
                <a:solidFill>
                  <a:schemeClr val="accent1">
                    <a:lumMod val="50000"/>
                  </a:schemeClr>
                </a:solidFill>
                <a:latin typeface="Arial Rounded MT Bold" panose="020F0704030504030204" pitchFamily="34" charset="0"/>
              </a:rPr>
              <a:t>If your child is being collected by anyone different e.g. a friend’s mum, please inform school. </a:t>
            </a:r>
            <a:endParaRPr lang="en-GB" sz="2800" dirty="0">
              <a:solidFill>
                <a:schemeClr val="accent1">
                  <a:lumMod val="50000"/>
                </a:schemeClr>
              </a:solidFill>
            </a:endParaRPr>
          </a:p>
          <a:p>
            <a:endParaRPr lang="en-GB" sz="2400" dirty="0">
              <a:solidFill>
                <a:schemeClr val="accent1">
                  <a:lumMod val="50000"/>
                </a:schemeClr>
              </a:solidFill>
              <a:latin typeface="Arial Rounded MT Bold" panose="020F0704030504030204" pitchFamily="34" charset="0"/>
            </a:endParaRPr>
          </a:p>
          <a:p>
            <a:endParaRPr lang="en-GB" sz="2400" dirty="0">
              <a:solidFill>
                <a:schemeClr val="accent1">
                  <a:lumMod val="50000"/>
                </a:schemeClr>
              </a:solidFill>
              <a:latin typeface="Arial Rounded MT Bold" panose="020F0704030504030204" pitchFamily="34" charset="0"/>
            </a:endParaRPr>
          </a:p>
          <a:p>
            <a:endParaRPr lang="en-GB" sz="2400" dirty="0">
              <a:solidFill>
                <a:schemeClr val="accent1">
                  <a:lumMod val="50000"/>
                </a:schemeClr>
              </a:solidFill>
              <a:latin typeface="Arial Rounded MT Bold" panose="020F0704030504030204" pitchFamily="34" charset="0"/>
            </a:endParaRPr>
          </a:p>
          <a:p>
            <a:endParaRPr lang="en-GB" sz="2400" dirty="0">
              <a:solidFill>
                <a:schemeClr val="accent1">
                  <a:lumMod val="50000"/>
                </a:schemeClr>
              </a:solidFill>
              <a:latin typeface="Arial Rounded MT Bold" panose="020F0704030504030204" pitchFamily="34" charset="0"/>
            </a:endParaRPr>
          </a:p>
        </p:txBody>
      </p:sp>
      <p:sp>
        <p:nvSpPr>
          <p:cNvPr id="7" name="AutoShape 2" descr="Mathletics Students - Apps on Google Pl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8568623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en-US" smtClean="0"/>
              <a:pPr/>
              <a:t>3</a:t>
            </a:fld>
            <a:endParaRPr lang="en-US" dirty="0"/>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sz="half" idx="2"/>
          </p:nvPr>
        </p:nvSpPr>
        <p:spPr>
          <a:xfrm>
            <a:off x="334352" y="1727643"/>
            <a:ext cx="3767938" cy="3402714"/>
          </a:xfrm>
        </p:spPr>
        <p:txBody>
          <a:bodyPr>
            <a:normAutofit fontScale="85000" lnSpcReduction="20000"/>
          </a:bodyPr>
          <a:lstStyle/>
          <a:p>
            <a:pPr algn="ctr"/>
            <a:r>
              <a:rPr lang="en-US" sz="3600" b="0" dirty="0"/>
              <a:t>Times </a:t>
            </a:r>
          </a:p>
          <a:p>
            <a:endParaRPr lang="en-US" sz="3600" b="0" dirty="0"/>
          </a:p>
          <a:p>
            <a:r>
              <a:rPr lang="en-US" sz="3600" b="0" dirty="0"/>
              <a:t>Morning –</a:t>
            </a:r>
          </a:p>
          <a:p>
            <a:r>
              <a:rPr lang="en-US" sz="3600" b="0" dirty="0"/>
              <a:t>10.20-10.35 </a:t>
            </a:r>
          </a:p>
          <a:p>
            <a:endParaRPr lang="en-US" sz="3600" b="0" dirty="0"/>
          </a:p>
          <a:p>
            <a:r>
              <a:rPr lang="en-US" sz="3600" b="0" dirty="0"/>
              <a:t>Afternoon – </a:t>
            </a:r>
          </a:p>
          <a:p>
            <a:r>
              <a:rPr lang="en-US" sz="3600" b="0" dirty="0"/>
              <a:t>2.10-2.20</a:t>
            </a:r>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a:xfrm rot="-360000">
            <a:off x="-177076" y="227097"/>
            <a:ext cx="3890555" cy="1091949"/>
          </a:xfrm>
        </p:spPr>
        <p:txBody>
          <a:bodyPr>
            <a:normAutofit/>
          </a:bodyPr>
          <a:lstStyle/>
          <a:p>
            <a:r>
              <a:rPr lang="en-US" dirty="0"/>
              <a:t>Playtime</a:t>
            </a:r>
          </a:p>
        </p:txBody>
      </p:sp>
      <p:sp>
        <p:nvSpPr>
          <p:cNvPr id="6" name="Rectangle 5"/>
          <p:cNvSpPr/>
          <p:nvPr/>
        </p:nvSpPr>
        <p:spPr>
          <a:xfrm>
            <a:off x="4619289" y="1202869"/>
            <a:ext cx="8293856" cy="4031873"/>
          </a:xfrm>
          <a:prstGeom prst="rect">
            <a:avLst/>
          </a:prstGeom>
        </p:spPr>
        <p:txBody>
          <a:bodyPr wrap="square" lIns="91440" tIns="45720" rIns="91440" bIns="45720" anchor="t">
            <a:spAutoFit/>
          </a:bodyPr>
          <a:lstStyle/>
          <a:p>
            <a:r>
              <a:rPr lang="en-GB" sz="4000" dirty="0">
                <a:solidFill>
                  <a:schemeClr val="accent1">
                    <a:lumMod val="50000"/>
                  </a:schemeClr>
                </a:solidFill>
                <a:latin typeface="Arial Rounded MT Bold" panose="020F0704030504030204" pitchFamily="34" charset="0"/>
              </a:rPr>
              <a:t>Fruit available everyday</a:t>
            </a:r>
          </a:p>
          <a:p>
            <a:endParaRPr lang="en-GB" sz="4000" dirty="0">
              <a:solidFill>
                <a:schemeClr val="accent1">
                  <a:lumMod val="50000"/>
                </a:schemeClr>
              </a:solidFill>
              <a:latin typeface="Arial Rounded MT Bold" panose="020F0704030504030204" pitchFamily="34" charset="0"/>
            </a:endParaRPr>
          </a:p>
          <a:p>
            <a:r>
              <a:rPr lang="en-GB" sz="4000" dirty="0">
                <a:solidFill>
                  <a:schemeClr val="accent1">
                    <a:lumMod val="50000"/>
                  </a:schemeClr>
                </a:solidFill>
                <a:latin typeface="Arial Rounded MT Bold" panose="020F0704030504030204" pitchFamily="34" charset="0"/>
              </a:rPr>
              <a:t>Fruit, vegetables, cheese or yoghurt from home</a:t>
            </a:r>
            <a:endParaRPr lang="en-GB" sz="4000" dirty="0">
              <a:solidFill>
                <a:schemeClr val="accent1">
                  <a:lumMod val="50000"/>
                </a:schemeClr>
              </a:solidFill>
            </a:endParaRPr>
          </a:p>
          <a:p>
            <a:endParaRPr lang="en-GB" sz="2400" dirty="0">
              <a:solidFill>
                <a:schemeClr val="accent1">
                  <a:lumMod val="50000"/>
                </a:schemeClr>
              </a:solidFill>
              <a:latin typeface="Arial Rounded MT Bold" panose="020F0704030504030204" pitchFamily="34" charset="0"/>
            </a:endParaRPr>
          </a:p>
          <a:p>
            <a:endParaRPr lang="en-GB" sz="2400" dirty="0">
              <a:solidFill>
                <a:schemeClr val="accent1">
                  <a:lumMod val="50000"/>
                </a:schemeClr>
              </a:solidFill>
              <a:latin typeface="Arial Rounded MT Bold" panose="020F0704030504030204" pitchFamily="34" charset="0"/>
            </a:endParaRPr>
          </a:p>
          <a:p>
            <a:endParaRPr lang="en-GB" sz="2400" dirty="0">
              <a:solidFill>
                <a:schemeClr val="accent1">
                  <a:lumMod val="50000"/>
                </a:schemeClr>
              </a:solidFill>
              <a:latin typeface="Arial Rounded MT Bold" panose="020F0704030504030204" pitchFamily="34" charset="0"/>
            </a:endParaRPr>
          </a:p>
          <a:p>
            <a:endParaRPr lang="en-GB" sz="2400" dirty="0">
              <a:solidFill>
                <a:schemeClr val="accent1">
                  <a:lumMod val="50000"/>
                </a:schemeClr>
              </a:solidFill>
              <a:latin typeface="Arial Rounded MT Bold" panose="020F0704030504030204" pitchFamily="34" charset="0"/>
            </a:endParaRPr>
          </a:p>
        </p:txBody>
      </p:sp>
      <p:sp>
        <p:nvSpPr>
          <p:cNvPr id="7" name="AutoShape 2" descr="Mathletics Students - Apps on Google Pl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1773118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FF28099-49CC-4C50-BFB4-E3501351E9F8}"/>
              </a:ext>
            </a:extLst>
          </p:cNvPr>
          <p:cNvSpPr>
            <a:spLocks noGrp="1"/>
          </p:cNvSpPr>
          <p:nvPr>
            <p:ph type="sldNum" sz="quarter" idx="12"/>
          </p:nvPr>
        </p:nvSpPr>
        <p:spPr/>
        <p:txBody>
          <a:bodyPr/>
          <a:lstStyle/>
          <a:p>
            <a:fld id="{98C0CDE5-970C-4CC4-BF43-0DA127E73E82}" type="slidenum">
              <a:rPr lang="en-US" noProof="0" smtClean="0"/>
              <a:t>4</a:t>
            </a:fld>
            <a:endParaRPr lang="en-US" noProof="0" dirty="0"/>
          </a:p>
        </p:txBody>
      </p:sp>
      <p:sp>
        <p:nvSpPr>
          <p:cNvPr id="5" name="Title 4">
            <a:extLst>
              <a:ext uri="{FF2B5EF4-FFF2-40B4-BE49-F238E27FC236}">
                <a16:creationId xmlns:a16="http://schemas.microsoft.com/office/drawing/2014/main" id="{FB106CA7-E536-4E90-AFC3-A5A52138CD5E}"/>
              </a:ext>
            </a:extLst>
          </p:cNvPr>
          <p:cNvSpPr>
            <a:spLocks noGrp="1"/>
          </p:cNvSpPr>
          <p:nvPr>
            <p:ph type="title"/>
          </p:nvPr>
        </p:nvSpPr>
        <p:spPr/>
        <p:txBody>
          <a:bodyPr>
            <a:normAutofit fontScale="90000"/>
          </a:bodyPr>
          <a:lstStyle/>
          <a:p>
            <a:r>
              <a:rPr lang="en-GB" dirty="0"/>
              <a:t>Year 1 </a:t>
            </a:r>
            <a:br>
              <a:rPr lang="en-GB" dirty="0"/>
            </a:br>
            <a:r>
              <a:rPr lang="en-GB" dirty="0"/>
              <a:t>main changes</a:t>
            </a:r>
          </a:p>
        </p:txBody>
      </p:sp>
      <p:sp>
        <p:nvSpPr>
          <p:cNvPr id="7" name="TextBox 6">
            <a:extLst>
              <a:ext uri="{FF2B5EF4-FFF2-40B4-BE49-F238E27FC236}">
                <a16:creationId xmlns:a16="http://schemas.microsoft.com/office/drawing/2014/main" id="{43D8BF6B-AF49-4241-888C-5D9471B3238D}"/>
              </a:ext>
            </a:extLst>
          </p:cNvPr>
          <p:cNvSpPr txBox="1"/>
          <p:nvPr/>
        </p:nvSpPr>
        <p:spPr>
          <a:xfrm>
            <a:off x="4057745" y="2682971"/>
            <a:ext cx="8664498" cy="4524315"/>
          </a:xfrm>
          <a:prstGeom prst="rect">
            <a:avLst/>
          </a:prstGeom>
          <a:noFill/>
        </p:spPr>
        <p:txBody>
          <a:bodyPr wrap="square" rtlCol="0">
            <a:spAutoFit/>
          </a:bodyPr>
          <a:lstStyle/>
          <a:p>
            <a:r>
              <a:rPr lang="en-GB" sz="3600" dirty="0"/>
              <a:t>Lunchtimes are 12-1pm.</a:t>
            </a:r>
          </a:p>
          <a:p>
            <a:r>
              <a:rPr lang="en-GB" sz="3600" dirty="0"/>
              <a:t>No Tapestry.</a:t>
            </a:r>
          </a:p>
          <a:p>
            <a:r>
              <a:rPr lang="en-GB" sz="3600" dirty="0"/>
              <a:t>Own tray</a:t>
            </a:r>
          </a:p>
          <a:p>
            <a:r>
              <a:rPr lang="en-GB" sz="3600" dirty="0"/>
              <a:t>Table places</a:t>
            </a:r>
          </a:p>
          <a:p>
            <a:r>
              <a:rPr lang="en-GB" sz="3600" dirty="0"/>
              <a:t>Home reading packets</a:t>
            </a:r>
          </a:p>
          <a:p>
            <a:r>
              <a:rPr lang="en-GB" sz="3600" dirty="0"/>
              <a:t>No continuous provision</a:t>
            </a:r>
          </a:p>
          <a:p>
            <a:r>
              <a:rPr lang="en-GB" sz="3600" dirty="0"/>
              <a:t>No forest school – outdoor learning</a:t>
            </a:r>
          </a:p>
          <a:p>
            <a:endParaRPr lang="en-GB" sz="3600" dirty="0"/>
          </a:p>
        </p:txBody>
      </p:sp>
    </p:spTree>
    <p:extLst>
      <p:ext uri="{BB962C8B-B14F-4D97-AF65-F5344CB8AC3E}">
        <p14:creationId xmlns:p14="http://schemas.microsoft.com/office/powerpoint/2010/main" val="14594029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ED911DC-1E26-4491-A88D-CA6A6FF41F30}"/>
              </a:ext>
            </a:extLst>
          </p:cNvPr>
          <p:cNvSpPr>
            <a:spLocks noGrp="1"/>
          </p:cNvSpPr>
          <p:nvPr>
            <p:ph type="pic" sz="quarter" idx="13"/>
          </p:nvPr>
        </p:nvSpPr>
        <p:spPr/>
      </p:sp>
      <p:sp>
        <p:nvSpPr>
          <p:cNvPr id="3" name="Footer Placeholder 2">
            <a:extLst>
              <a:ext uri="{FF2B5EF4-FFF2-40B4-BE49-F238E27FC236}">
                <a16:creationId xmlns:a16="http://schemas.microsoft.com/office/drawing/2014/main" id="{15F07987-CE42-40C6-B87E-8351886E0AE5}"/>
              </a:ext>
            </a:extLst>
          </p:cNvPr>
          <p:cNvSpPr>
            <a:spLocks noGrp="1"/>
          </p:cNvSpPr>
          <p:nvPr>
            <p:ph type="ftr" sz="quarter" idx="11"/>
          </p:nvPr>
        </p:nvSpPr>
        <p:spPr/>
        <p:txBody>
          <a:bodyPr/>
          <a:lstStyle/>
          <a:p>
            <a:r>
              <a:rPr lang="en-US" noProof="0"/>
              <a:t>ADD A FOOTER</a:t>
            </a:r>
            <a:endParaRPr lang="en-US" noProof="0" dirty="0"/>
          </a:p>
        </p:txBody>
      </p:sp>
      <p:sp>
        <p:nvSpPr>
          <p:cNvPr id="4" name="Slide Number Placeholder 3">
            <a:extLst>
              <a:ext uri="{FF2B5EF4-FFF2-40B4-BE49-F238E27FC236}">
                <a16:creationId xmlns:a16="http://schemas.microsoft.com/office/drawing/2014/main" id="{9FF28099-49CC-4C50-BFB4-E3501351E9F8}"/>
              </a:ext>
            </a:extLst>
          </p:cNvPr>
          <p:cNvSpPr>
            <a:spLocks noGrp="1"/>
          </p:cNvSpPr>
          <p:nvPr>
            <p:ph type="sldNum" sz="quarter" idx="12"/>
          </p:nvPr>
        </p:nvSpPr>
        <p:spPr/>
        <p:txBody>
          <a:bodyPr/>
          <a:lstStyle/>
          <a:p>
            <a:fld id="{98C0CDE5-970C-4CC4-BF43-0DA127E73E82}" type="slidenum">
              <a:rPr lang="en-US" noProof="0" smtClean="0"/>
              <a:t>5</a:t>
            </a:fld>
            <a:endParaRPr lang="en-US" noProof="0" dirty="0"/>
          </a:p>
        </p:txBody>
      </p:sp>
      <p:sp>
        <p:nvSpPr>
          <p:cNvPr id="5" name="Title 4">
            <a:extLst>
              <a:ext uri="{FF2B5EF4-FFF2-40B4-BE49-F238E27FC236}">
                <a16:creationId xmlns:a16="http://schemas.microsoft.com/office/drawing/2014/main" id="{FB106CA7-E536-4E90-AFC3-A5A52138CD5E}"/>
              </a:ext>
            </a:extLst>
          </p:cNvPr>
          <p:cNvSpPr>
            <a:spLocks noGrp="1"/>
          </p:cNvSpPr>
          <p:nvPr>
            <p:ph type="title"/>
          </p:nvPr>
        </p:nvSpPr>
        <p:spPr/>
        <p:txBody>
          <a:bodyPr/>
          <a:lstStyle/>
          <a:p>
            <a:r>
              <a:rPr lang="en-GB" dirty="0"/>
              <a:t>Our Timetable</a:t>
            </a:r>
          </a:p>
        </p:txBody>
      </p:sp>
      <p:pic>
        <p:nvPicPr>
          <p:cNvPr id="6" name="Picture 5"/>
          <p:cNvPicPr>
            <a:picLocks noChangeAspect="1"/>
          </p:cNvPicPr>
          <p:nvPr/>
        </p:nvPicPr>
        <p:blipFill rotWithShape="1">
          <a:blip r:embed="rId2"/>
          <a:srcRect l="8776" t="11905" r="8185" b="7088"/>
          <a:stretch/>
        </p:blipFill>
        <p:spPr>
          <a:xfrm>
            <a:off x="777996" y="1758635"/>
            <a:ext cx="10833253" cy="5259941"/>
          </a:xfrm>
          <a:prstGeom prst="rect">
            <a:avLst/>
          </a:prstGeom>
        </p:spPr>
      </p:pic>
    </p:spTree>
    <p:extLst>
      <p:ext uri="{BB962C8B-B14F-4D97-AF65-F5344CB8AC3E}">
        <p14:creationId xmlns:p14="http://schemas.microsoft.com/office/powerpoint/2010/main" val="8442366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73BB5C7-428B-4E35-9D0F-0801C6CF43CB}"/>
              </a:ext>
            </a:extLst>
          </p:cNvPr>
          <p:cNvSpPr>
            <a:spLocks noGrp="1"/>
          </p:cNvSpPr>
          <p:nvPr>
            <p:ph type="sldNum" sz="quarter" idx="12"/>
          </p:nvPr>
        </p:nvSpPr>
        <p:spPr/>
        <p:txBody>
          <a:bodyPr anchor="ctr">
            <a:normAutofit/>
          </a:bodyPr>
          <a:lstStyle/>
          <a:p>
            <a:pPr>
              <a:spcAft>
                <a:spcPts val="600"/>
              </a:spcAft>
            </a:pPr>
            <a:fld id="{98C0CDE5-970C-4CC4-BF43-0DA127E73E82}" type="slidenum">
              <a:rPr lang="en-US" noProof="0" smtClean="0"/>
              <a:pPr>
                <a:spcAft>
                  <a:spcPts val="600"/>
                </a:spcAft>
              </a:pPr>
              <a:t>6</a:t>
            </a:fld>
            <a:endParaRPr lang="en-US" noProof="0"/>
          </a:p>
        </p:txBody>
      </p:sp>
      <p:sp>
        <p:nvSpPr>
          <p:cNvPr id="5" name="Title 4">
            <a:extLst>
              <a:ext uri="{FF2B5EF4-FFF2-40B4-BE49-F238E27FC236}">
                <a16:creationId xmlns:a16="http://schemas.microsoft.com/office/drawing/2014/main" id="{6E23BC11-E8C4-4295-BD57-4E2C17C6B016}"/>
              </a:ext>
            </a:extLst>
          </p:cNvPr>
          <p:cNvSpPr>
            <a:spLocks noGrp="1"/>
          </p:cNvSpPr>
          <p:nvPr>
            <p:ph type="title"/>
          </p:nvPr>
        </p:nvSpPr>
        <p:spPr/>
        <p:txBody>
          <a:bodyPr anchor="ctr">
            <a:normAutofit/>
          </a:bodyPr>
          <a:lstStyle/>
          <a:p>
            <a:pPr algn="ctr"/>
            <a:r>
              <a:rPr lang="en-GB" dirty="0"/>
              <a:t>Topics</a:t>
            </a:r>
          </a:p>
        </p:txBody>
      </p:sp>
      <p:graphicFrame>
        <p:nvGraphicFramePr>
          <p:cNvPr id="6" name="Table 6">
            <a:extLst>
              <a:ext uri="{FF2B5EF4-FFF2-40B4-BE49-F238E27FC236}">
                <a16:creationId xmlns:a16="http://schemas.microsoft.com/office/drawing/2014/main" id="{5606B75E-D276-4176-B8C7-D3574838FF0E}"/>
              </a:ext>
            </a:extLst>
          </p:cNvPr>
          <p:cNvGraphicFramePr>
            <a:graphicFrameLocks noGrp="1"/>
          </p:cNvGraphicFramePr>
          <p:nvPr>
            <p:extLst>
              <p:ext uri="{D42A27DB-BD31-4B8C-83A1-F6EECF244321}">
                <p14:modId xmlns:p14="http://schemas.microsoft.com/office/powerpoint/2010/main" val="3264417391"/>
              </p:ext>
            </p:extLst>
          </p:nvPr>
        </p:nvGraphicFramePr>
        <p:xfrm>
          <a:off x="841230" y="1942690"/>
          <a:ext cx="10509540" cy="3599338"/>
        </p:xfrm>
        <a:graphic>
          <a:graphicData uri="http://schemas.openxmlformats.org/drawingml/2006/table">
            <a:tbl>
              <a:tblPr firstRow="1" bandRow="1">
                <a:tableStyleId>{793D81CF-94F2-401A-BA57-92F5A7B2D0C5}</a:tableStyleId>
              </a:tblPr>
              <a:tblGrid>
                <a:gridCol w="1751590">
                  <a:extLst>
                    <a:ext uri="{9D8B030D-6E8A-4147-A177-3AD203B41FA5}">
                      <a16:colId xmlns:a16="http://schemas.microsoft.com/office/drawing/2014/main" val="1589820329"/>
                    </a:ext>
                  </a:extLst>
                </a:gridCol>
                <a:gridCol w="1751590">
                  <a:extLst>
                    <a:ext uri="{9D8B030D-6E8A-4147-A177-3AD203B41FA5}">
                      <a16:colId xmlns:a16="http://schemas.microsoft.com/office/drawing/2014/main" val="1403312917"/>
                    </a:ext>
                  </a:extLst>
                </a:gridCol>
                <a:gridCol w="1751590">
                  <a:extLst>
                    <a:ext uri="{9D8B030D-6E8A-4147-A177-3AD203B41FA5}">
                      <a16:colId xmlns:a16="http://schemas.microsoft.com/office/drawing/2014/main" val="3311765972"/>
                    </a:ext>
                  </a:extLst>
                </a:gridCol>
                <a:gridCol w="1751590">
                  <a:extLst>
                    <a:ext uri="{9D8B030D-6E8A-4147-A177-3AD203B41FA5}">
                      <a16:colId xmlns:a16="http://schemas.microsoft.com/office/drawing/2014/main" val="1119932971"/>
                    </a:ext>
                  </a:extLst>
                </a:gridCol>
                <a:gridCol w="1751590">
                  <a:extLst>
                    <a:ext uri="{9D8B030D-6E8A-4147-A177-3AD203B41FA5}">
                      <a16:colId xmlns:a16="http://schemas.microsoft.com/office/drawing/2014/main" val="3601570327"/>
                    </a:ext>
                  </a:extLst>
                </a:gridCol>
                <a:gridCol w="1751590">
                  <a:extLst>
                    <a:ext uri="{9D8B030D-6E8A-4147-A177-3AD203B41FA5}">
                      <a16:colId xmlns:a16="http://schemas.microsoft.com/office/drawing/2014/main" val="713659529"/>
                    </a:ext>
                  </a:extLst>
                </a:gridCol>
              </a:tblGrid>
              <a:tr h="498506">
                <a:tc>
                  <a:txBody>
                    <a:bodyPr/>
                    <a:lstStyle/>
                    <a:p>
                      <a:r>
                        <a:rPr lang="en-GB" dirty="0"/>
                        <a:t>Autumn 1 </a:t>
                      </a:r>
                    </a:p>
                  </a:txBody>
                  <a:tcPr>
                    <a:lnB w="12700" cap="flat" cmpd="sng" algn="ctr">
                      <a:solidFill>
                        <a:schemeClr val="tx1"/>
                      </a:solidFill>
                      <a:prstDash val="solid"/>
                      <a:round/>
                      <a:headEnd type="none" w="med" len="med"/>
                      <a:tailEnd type="none" w="med" len="med"/>
                    </a:lnB>
                  </a:tcPr>
                </a:tc>
                <a:tc>
                  <a:txBody>
                    <a:bodyPr/>
                    <a:lstStyle/>
                    <a:p>
                      <a:r>
                        <a:rPr lang="en-GB" dirty="0"/>
                        <a:t>Autumn 2 </a:t>
                      </a:r>
                    </a:p>
                  </a:txBody>
                  <a:tcPr>
                    <a:lnB w="12700" cap="flat" cmpd="sng" algn="ctr">
                      <a:solidFill>
                        <a:schemeClr val="tx1"/>
                      </a:solidFill>
                      <a:prstDash val="solid"/>
                      <a:round/>
                      <a:headEnd type="none" w="med" len="med"/>
                      <a:tailEnd type="none" w="med" len="med"/>
                    </a:lnB>
                  </a:tcPr>
                </a:tc>
                <a:tc>
                  <a:txBody>
                    <a:bodyPr/>
                    <a:lstStyle/>
                    <a:p>
                      <a:r>
                        <a:rPr lang="en-GB" dirty="0"/>
                        <a:t>Spring 1 </a:t>
                      </a:r>
                    </a:p>
                  </a:txBody>
                  <a:tcPr>
                    <a:lnB w="12700" cap="flat" cmpd="sng" algn="ctr">
                      <a:solidFill>
                        <a:schemeClr val="tx1"/>
                      </a:solidFill>
                      <a:prstDash val="solid"/>
                      <a:round/>
                      <a:headEnd type="none" w="med" len="med"/>
                      <a:tailEnd type="none" w="med" len="med"/>
                    </a:lnB>
                  </a:tcPr>
                </a:tc>
                <a:tc>
                  <a:txBody>
                    <a:bodyPr/>
                    <a:lstStyle/>
                    <a:p>
                      <a:r>
                        <a:rPr lang="en-GB" dirty="0"/>
                        <a:t>Spring 2 </a:t>
                      </a:r>
                    </a:p>
                  </a:txBody>
                  <a:tcPr>
                    <a:lnB w="12700" cap="flat" cmpd="sng" algn="ctr">
                      <a:solidFill>
                        <a:schemeClr val="tx1"/>
                      </a:solidFill>
                      <a:prstDash val="solid"/>
                      <a:round/>
                      <a:headEnd type="none" w="med" len="med"/>
                      <a:tailEnd type="none" w="med" len="med"/>
                    </a:lnB>
                  </a:tcPr>
                </a:tc>
                <a:tc>
                  <a:txBody>
                    <a:bodyPr/>
                    <a:lstStyle/>
                    <a:p>
                      <a:r>
                        <a:rPr lang="en-GB" dirty="0"/>
                        <a:t>Summer 1 </a:t>
                      </a:r>
                    </a:p>
                  </a:txBody>
                  <a:tcPr>
                    <a:lnB w="12700" cap="flat" cmpd="sng" algn="ctr">
                      <a:solidFill>
                        <a:schemeClr val="tx1"/>
                      </a:solidFill>
                      <a:prstDash val="solid"/>
                      <a:round/>
                      <a:headEnd type="none" w="med" len="med"/>
                      <a:tailEnd type="none" w="med" len="med"/>
                    </a:lnB>
                  </a:tcPr>
                </a:tc>
                <a:tc>
                  <a:txBody>
                    <a:bodyPr/>
                    <a:lstStyle/>
                    <a:p>
                      <a:r>
                        <a:rPr lang="en-GB" dirty="0"/>
                        <a:t>Summer 2 </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78299874"/>
                  </a:ext>
                </a:extLst>
              </a:tr>
              <a:tr h="1822189">
                <a:tc>
                  <a:txBody>
                    <a:bodyPr/>
                    <a:lstStyle/>
                    <a:p>
                      <a:pPr>
                        <a:lnSpc>
                          <a:spcPct val="107000"/>
                        </a:lnSpc>
                        <a:spcAft>
                          <a:spcPts val="0"/>
                        </a:spcAft>
                      </a:pPr>
                      <a:r>
                        <a:rPr lang="en-GB" sz="2400" dirty="0">
                          <a:solidFill>
                            <a:schemeClr val="bg1"/>
                          </a:solidFill>
                          <a:effectLst/>
                          <a:highlight>
                            <a:srgbClr val="00FF00"/>
                          </a:highlight>
                          <a:latin typeface="Berlin Sans FB" panose="020E0602020502020306" pitchFamily="34" charset="0"/>
                          <a:ea typeface="Calibri" panose="020F0502020204030204" pitchFamily="34" charset="0"/>
                          <a:cs typeface="Times New Roman" panose="02020603050405020304" pitchFamily="18" charset="0"/>
                        </a:rPr>
                        <a:t>Geography- Local area</a:t>
                      </a:r>
                      <a:endParaRPr lang="en-GB" sz="2400" dirty="0">
                        <a:solidFill>
                          <a:schemeClr val="bg1"/>
                        </a:solidFill>
                        <a:effectLst/>
                        <a:latin typeface="Berlin Sans FB" panose="020E0602020502020306"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400" u="sng" dirty="0">
                          <a:solidFill>
                            <a:schemeClr val="bg1"/>
                          </a:solidFill>
                          <a:effectLst/>
                          <a:highlight>
                            <a:srgbClr val="FF00FF"/>
                          </a:highlight>
                          <a:latin typeface="Berlin Sans FB" panose="020E0602020502020306" pitchFamily="34" charset="0"/>
                          <a:ea typeface="Calibri" panose="020F0502020204030204" pitchFamily="34" charset="0"/>
                          <a:cs typeface="Times New Roman" panose="02020603050405020304" pitchFamily="18" charset="0"/>
                        </a:rPr>
                        <a:t>Humans /body parts</a:t>
                      </a:r>
                      <a:endParaRPr lang="en-GB" sz="2400" dirty="0">
                        <a:solidFill>
                          <a:schemeClr val="bg1"/>
                        </a:solidFill>
                        <a:effectLst/>
                        <a:latin typeface="Berlin Sans FB" panose="020E0602020502020306"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400" u="sng" dirty="0">
                          <a:solidFill>
                            <a:schemeClr val="bg1"/>
                          </a:solidFill>
                          <a:effectLst/>
                          <a:highlight>
                            <a:srgbClr val="FF00FF"/>
                          </a:highlight>
                          <a:latin typeface="Berlin Sans FB" panose="020E0602020502020306" pitchFamily="34" charset="0"/>
                          <a:ea typeface="Calibri" panose="020F0502020204030204" pitchFamily="34" charset="0"/>
                          <a:cs typeface="Times New Roman" panose="02020603050405020304" pitchFamily="18" charset="0"/>
                        </a:rPr>
                        <a:t>Seasons and weather</a:t>
                      </a:r>
                      <a:endParaRPr lang="en-GB" sz="2400" dirty="0">
                        <a:solidFill>
                          <a:schemeClr val="bg1"/>
                        </a:solidFill>
                        <a:effectLst/>
                        <a:latin typeface="Berlin Sans FB" panose="020E0602020502020306"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400" dirty="0">
                          <a:effectLst/>
                          <a:highlight>
                            <a:srgbClr val="FFFF00"/>
                          </a:highlight>
                          <a:latin typeface="Berlin Sans FB" panose="020E0602020502020306" pitchFamily="34" charset="0"/>
                          <a:ea typeface="Calibri" panose="020F0502020204030204" pitchFamily="34" charset="0"/>
                          <a:cs typeface="Times New Roman" panose="02020603050405020304" pitchFamily="18" charset="0"/>
                        </a:rPr>
                        <a:t>Kandinsky circles</a:t>
                      </a:r>
                      <a:endParaRPr lang="en-GB" sz="2400" dirty="0">
                        <a:effectLst/>
                        <a:latin typeface="Berlin Sans FB" panose="020E0602020502020306"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07000"/>
                        </a:lnSpc>
                        <a:spcAft>
                          <a:spcPts val="0"/>
                        </a:spcAft>
                      </a:pPr>
                      <a:r>
                        <a:rPr lang="en-GB" sz="2400" dirty="0">
                          <a:solidFill>
                            <a:schemeClr val="bg1"/>
                          </a:solidFill>
                          <a:effectLst/>
                          <a:highlight>
                            <a:srgbClr val="FF0000"/>
                          </a:highlight>
                          <a:latin typeface="Berlin Sans FB" panose="020E0602020502020306" pitchFamily="34" charset="0"/>
                          <a:ea typeface="Calibri" panose="020F0502020204030204" pitchFamily="34" charset="0"/>
                          <a:cs typeface="Times New Roman" panose="02020603050405020304" pitchFamily="18" charset="0"/>
                        </a:rPr>
                        <a:t>History - Toys</a:t>
                      </a:r>
                      <a:endParaRPr lang="en-GB" sz="2400" dirty="0">
                        <a:effectLst/>
                        <a:latin typeface="Berlin Sans FB" panose="020E0602020502020306"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400" dirty="0">
                          <a:solidFill>
                            <a:schemeClr val="bg1"/>
                          </a:solidFill>
                          <a:effectLst/>
                          <a:highlight>
                            <a:srgbClr val="FF00FF"/>
                          </a:highlight>
                          <a:latin typeface="Berlin Sans FB" panose="020E0602020502020306" pitchFamily="34" charset="0"/>
                          <a:ea typeface="Calibri" panose="020F0502020204030204" pitchFamily="34" charset="0"/>
                          <a:cs typeface="Times New Roman" panose="02020603050405020304" pitchFamily="18" charset="0"/>
                        </a:rPr>
                        <a:t>Humans - senses</a:t>
                      </a:r>
                      <a:endParaRPr lang="en-GB" sz="2400" dirty="0">
                        <a:solidFill>
                          <a:schemeClr val="bg1"/>
                        </a:solidFill>
                        <a:effectLst/>
                        <a:latin typeface="Berlin Sans FB" panose="020E0602020502020306"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400" dirty="0">
                          <a:effectLst/>
                          <a:highlight>
                            <a:srgbClr val="00FFFF"/>
                          </a:highlight>
                          <a:latin typeface="Berlin Sans FB" panose="020E0602020502020306" pitchFamily="34" charset="0"/>
                          <a:ea typeface="Calibri" panose="020F0502020204030204" pitchFamily="34" charset="0"/>
                          <a:cs typeface="Times New Roman" panose="02020603050405020304" pitchFamily="18" charset="0"/>
                        </a:rPr>
                        <a:t>DT - Food</a:t>
                      </a:r>
                      <a:endParaRPr lang="en-GB" sz="2400" dirty="0">
                        <a:effectLst/>
                        <a:latin typeface="Berlin Sans FB" panose="020E0602020502020306"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2400" dirty="0">
                          <a:effectLst/>
                          <a:highlight>
                            <a:srgbClr val="00FF00"/>
                          </a:highlight>
                          <a:latin typeface="Berlin Sans FB" panose="020E0602020502020306" pitchFamily="34" charset="0"/>
                          <a:ea typeface="Calibri" panose="020F0502020204030204" pitchFamily="34" charset="0"/>
                          <a:cs typeface="Times New Roman" panose="02020603050405020304" pitchFamily="18" charset="0"/>
                        </a:rPr>
                        <a:t>UK Capitals</a:t>
                      </a:r>
                    </a:p>
                    <a:p>
                      <a:pPr>
                        <a:lnSpc>
                          <a:spcPct val="107000"/>
                        </a:lnSpc>
                        <a:spcAft>
                          <a:spcPts val="0"/>
                        </a:spcAft>
                      </a:pPr>
                      <a:endParaRPr lang="en-GB" sz="2400" dirty="0">
                        <a:solidFill>
                          <a:schemeClr val="bg1"/>
                        </a:solidFill>
                        <a:effectLst/>
                        <a:highlight>
                          <a:srgbClr val="FF0000"/>
                        </a:highlight>
                        <a:latin typeface="Berlin Sans FB" panose="020E0602020502020306"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400" dirty="0">
                          <a:solidFill>
                            <a:schemeClr val="bg1"/>
                          </a:solidFill>
                          <a:effectLst/>
                          <a:highlight>
                            <a:srgbClr val="FF00FF"/>
                          </a:highlight>
                          <a:latin typeface="Berlin Sans FB" panose="020E0602020502020306" pitchFamily="34" charset="0"/>
                          <a:ea typeface="Calibri" panose="020F0502020204030204" pitchFamily="34" charset="0"/>
                          <a:cs typeface="Times New Roman" panose="02020603050405020304" pitchFamily="18" charset="0"/>
                        </a:rPr>
                        <a:t>Materials</a:t>
                      </a:r>
                      <a:r>
                        <a:rPr lang="en-GB" sz="2400" dirty="0">
                          <a:solidFill>
                            <a:schemeClr val="bg1"/>
                          </a:solidFill>
                          <a:effectLst/>
                          <a:latin typeface="Berlin Sans FB" panose="020E0602020502020306" pitchFamily="34" charset="0"/>
                          <a:ea typeface="Calibri" panose="020F0502020204030204" pitchFamily="34" charset="0"/>
                          <a:cs typeface="Times New Roman" panose="02020603050405020304" pitchFamily="18" charset="0"/>
                        </a:rPr>
                        <a:t> </a:t>
                      </a:r>
                    </a:p>
                    <a:p>
                      <a:pPr>
                        <a:lnSpc>
                          <a:spcPct val="107000"/>
                        </a:lnSpc>
                        <a:spcAft>
                          <a:spcPts val="0"/>
                        </a:spcAft>
                      </a:pPr>
                      <a:r>
                        <a:rPr lang="en-GB" sz="2400" dirty="0">
                          <a:solidFill>
                            <a:schemeClr val="tx1"/>
                          </a:solidFill>
                          <a:effectLst/>
                          <a:highlight>
                            <a:srgbClr val="FFFF00"/>
                          </a:highlight>
                          <a:latin typeface="Berlin Sans FB" panose="020E0602020502020306" pitchFamily="34" charset="0"/>
                          <a:ea typeface="Calibri" panose="020F0502020204030204" pitchFamily="34" charset="0"/>
                          <a:cs typeface="Times New Roman" panose="02020603050405020304" pitchFamily="18" charset="0"/>
                        </a:rPr>
                        <a:t>Painting - Picasso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2400" dirty="0">
                          <a:solidFill>
                            <a:schemeClr val="bg1"/>
                          </a:solidFill>
                          <a:effectLst/>
                          <a:highlight>
                            <a:srgbClr val="FF0000"/>
                          </a:highlight>
                          <a:latin typeface="Berlin Sans FB" panose="020E0602020502020306" pitchFamily="34" charset="0"/>
                          <a:ea typeface="Calibri" panose="020F0502020204030204" pitchFamily="34" charset="0"/>
                          <a:cs typeface="Times New Roman" panose="02020603050405020304" pitchFamily="18" charset="0"/>
                        </a:rPr>
                        <a:t>Great Fire of London</a:t>
                      </a:r>
                    </a:p>
                    <a:p>
                      <a:pPr>
                        <a:lnSpc>
                          <a:spcPct val="107000"/>
                        </a:lnSpc>
                        <a:spcAft>
                          <a:spcPts val="0"/>
                        </a:spcAft>
                      </a:pPr>
                      <a:r>
                        <a:rPr lang="en-GB" sz="2400" dirty="0">
                          <a:solidFill>
                            <a:schemeClr val="bg1"/>
                          </a:solidFill>
                          <a:effectLst/>
                          <a:highlight>
                            <a:srgbClr val="FF00FF"/>
                          </a:highlight>
                          <a:latin typeface="Berlin Sans FB" panose="020E0602020502020306" pitchFamily="34" charset="0"/>
                          <a:ea typeface="Calibri" panose="020F0502020204030204" pitchFamily="34" charset="0"/>
                          <a:cs typeface="Times New Roman" panose="02020603050405020304" pitchFamily="18" charset="0"/>
                        </a:rPr>
                        <a:t>Materials</a:t>
                      </a:r>
                      <a:endParaRPr lang="en-GB" sz="2400" dirty="0">
                        <a:solidFill>
                          <a:schemeClr val="bg1"/>
                        </a:solidFill>
                        <a:effectLst/>
                        <a:latin typeface="Berlin Sans FB" panose="020E0602020502020306"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400" dirty="0">
                          <a:effectLst/>
                          <a:highlight>
                            <a:srgbClr val="00FFFF"/>
                          </a:highlight>
                          <a:latin typeface="Berlin Sans FB" panose="020E0602020502020306" pitchFamily="34" charset="0"/>
                          <a:ea typeface="Calibri" panose="020F0502020204030204" pitchFamily="34" charset="0"/>
                          <a:cs typeface="Times New Roman" panose="02020603050405020304" pitchFamily="18" charset="0"/>
                        </a:rPr>
                        <a:t>Sculpture</a:t>
                      </a:r>
                    </a:p>
                    <a:p>
                      <a:pPr>
                        <a:lnSpc>
                          <a:spcPct val="107000"/>
                        </a:lnSpc>
                        <a:spcAft>
                          <a:spcPts val="0"/>
                        </a:spcAft>
                      </a:pPr>
                      <a:r>
                        <a:rPr lang="en-GB" sz="2400" dirty="0">
                          <a:effectLst/>
                          <a:highlight>
                            <a:srgbClr val="00FFFF"/>
                          </a:highlight>
                          <a:latin typeface="Berlin Sans FB" panose="020E0602020502020306" pitchFamily="34" charset="0"/>
                          <a:ea typeface="Calibri" panose="020F0502020204030204" pitchFamily="34" charset="0"/>
                          <a:cs typeface="Times New Roman" panose="02020603050405020304" pitchFamily="18" charset="0"/>
                        </a:rPr>
                        <a:t>Sliders and Levers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2400" dirty="0">
                          <a:solidFill>
                            <a:schemeClr val="bg1"/>
                          </a:solidFill>
                          <a:effectLst/>
                          <a:highlight>
                            <a:srgbClr val="00FF00"/>
                          </a:highlight>
                          <a:latin typeface="Berlin Sans FB" panose="020E0602020502020306" pitchFamily="34" charset="0"/>
                          <a:ea typeface="Calibri" panose="020F0502020204030204" pitchFamily="34" charset="0"/>
                          <a:cs typeface="Times New Roman" panose="02020603050405020304" pitchFamily="18" charset="0"/>
                        </a:rPr>
                        <a:t>Geography – Burnley/</a:t>
                      </a:r>
                    </a:p>
                    <a:p>
                      <a:pPr>
                        <a:lnSpc>
                          <a:spcPct val="107000"/>
                        </a:lnSpc>
                        <a:spcAft>
                          <a:spcPts val="0"/>
                        </a:spcAft>
                      </a:pPr>
                      <a:r>
                        <a:rPr lang="en-GB" sz="2400" dirty="0">
                          <a:solidFill>
                            <a:schemeClr val="bg1"/>
                          </a:solidFill>
                          <a:effectLst/>
                          <a:highlight>
                            <a:srgbClr val="00FF00"/>
                          </a:highlight>
                          <a:latin typeface="Berlin Sans FB" panose="020E0602020502020306" pitchFamily="34" charset="0"/>
                          <a:ea typeface="Calibri" panose="020F0502020204030204" pitchFamily="34" charset="0"/>
                          <a:cs typeface="Times New Roman" panose="02020603050405020304" pitchFamily="18" charset="0"/>
                        </a:rPr>
                        <a:t>Briercliffe</a:t>
                      </a:r>
                    </a:p>
                    <a:p>
                      <a:pPr>
                        <a:lnSpc>
                          <a:spcPct val="107000"/>
                        </a:lnSpc>
                        <a:spcAft>
                          <a:spcPts val="0"/>
                        </a:spcAft>
                      </a:pPr>
                      <a:r>
                        <a:rPr lang="en-GB" sz="2400" dirty="0">
                          <a:solidFill>
                            <a:schemeClr val="bg1"/>
                          </a:solidFill>
                          <a:effectLst/>
                          <a:highlight>
                            <a:srgbClr val="FF00FF"/>
                          </a:highlight>
                          <a:latin typeface="Berlin Sans FB" panose="020E0602020502020306" pitchFamily="34" charset="0"/>
                          <a:ea typeface="Calibri" panose="020F0502020204030204" pitchFamily="34" charset="0"/>
                          <a:cs typeface="Times New Roman" panose="02020603050405020304" pitchFamily="18" charset="0"/>
                        </a:rPr>
                        <a:t>Animals </a:t>
                      </a:r>
                      <a:endParaRPr lang="en-GB" sz="2400" dirty="0">
                        <a:effectLst/>
                        <a:latin typeface="Berlin Sans FB" panose="020E0602020502020306"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400" dirty="0">
                          <a:effectLst/>
                          <a:highlight>
                            <a:srgbClr val="FFFF00"/>
                          </a:highlight>
                          <a:latin typeface="Berlin Sans FB" panose="020E0602020502020306" pitchFamily="34" charset="0"/>
                          <a:ea typeface="Calibri" panose="020F0502020204030204" pitchFamily="34" charset="0"/>
                          <a:cs typeface="Times New Roman" panose="02020603050405020304" pitchFamily="18" charset="0"/>
                        </a:rPr>
                        <a:t>Collage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2400" dirty="0">
                          <a:solidFill>
                            <a:schemeClr val="bg1"/>
                          </a:solidFill>
                          <a:effectLst/>
                          <a:highlight>
                            <a:srgbClr val="FF0000"/>
                          </a:highlight>
                          <a:latin typeface="Berlin Sans FB" panose="020E0602020502020306" pitchFamily="34" charset="0"/>
                          <a:ea typeface="Calibri" panose="020F0502020204030204" pitchFamily="34" charset="0"/>
                          <a:cs typeface="Times New Roman" panose="02020603050405020304" pitchFamily="18" charset="0"/>
                        </a:rPr>
                        <a:t>Schools in the Past</a:t>
                      </a:r>
                    </a:p>
                    <a:p>
                      <a:pPr>
                        <a:lnSpc>
                          <a:spcPct val="107000"/>
                        </a:lnSpc>
                        <a:spcAft>
                          <a:spcPts val="0"/>
                        </a:spcAft>
                      </a:pPr>
                      <a:r>
                        <a:rPr lang="en-GB" sz="2400" dirty="0">
                          <a:solidFill>
                            <a:schemeClr val="bg1"/>
                          </a:solidFill>
                          <a:effectLst/>
                          <a:highlight>
                            <a:srgbClr val="FF00FF"/>
                          </a:highlight>
                          <a:latin typeface="Berlin Sans FB" panose="020E0602020502020306" pitchFamily="34" charset="0"/>
                          <a:ea typeface="Calibri" panose="020F0502020204030204" pitchFamily="34" charset="0"/>
                          <a:cs typeface="Times New Roman" panose="02020603050405020304" pitchFamily="18" charset="0"/>
                        </a:rPr>
                        <a:t>Animals</a:t>
                      </a:r>
                      <a:endParaRPr lang="en-GB" sz="2400" dirty="0">
                        <a:solidFill>
                          <a:schemeClr val="bg1"/>
                        </a:solidFill>
                        <a:effectLst/>
                        <a:latin typeface="Berlin Sans FB" panose="020E0602020502020306"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400" dirty="0">
                          <a:effectLst/>
                          <a:highlight>
                            <a:srgbClr val="00FFFF"/>
                          </a:highlight>
                          <a:latin typeface="Berlin Sans FB" panose="020E0602020502020306" pitchFamily="34" charset="0"/>
                          <a:ea typeface="Calibri" panose="020F0502020204030204" pitchFamily="34" charset="0"/>
                          <a:cs typeface="Times New Roman" panose="02020603050405020304" pitchFamily="18" charset="0"/>
                        </a:rPr>
                        <a:t>Structures</a:t>
                      </a:r>
                      <a:endParaRPr lang="en-GB" sz="2400" dirty="0">
                        <a:effectLst/>
                        <a:latin typeface="Berlin Sans FB" panose="020E0602020502020306"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23449727"/>
                  </a:ext>
                </a:extLst>
              </a:tr>
            </a:tbl>
          </a:graphicData>
        </a:graphic>
      </p:graphicFrame>
    </p:spTree>
    <p:extLst>
      <p:ext uri="{BB962C8B-B14F-4D97-AF65-F5344CB8AC3E}">
        <p14:creationId xmlns:p14="http://schemas.microsoft.com/office/powerpoint/2010/main" val="479371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en-US" smtClean="0"/>
              <a:pPr/>
              <a:t>7</a:t>
            </a:fld>
            <a:endParaRPr lang="en-US" dirty="0"/>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sz="half" idx="2"/>
          </p:nvPr>
        </p:nvSpPr>
        <p:spPr>
          <a:xfrm>
            <a:off x="427807" y="1519392"/>
            <a:ext cx="3767938" cy="3402714"/>
          </a:xfrm>
        </p:spPr>
        <p:txBody>
          <a:bodyPr>
            <a:normAutofit/>
          </a:bodyPr>
          <a:lstStyle/>
          <a:p>
            <a:endParaRPr lang="en-US" b="0" dirty="0"/>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a:xfrm rot="-360000">
            <a:off x="-177076" y="227097"/>
            <a:ext cx="3890555" cy="1091949"/>
          </a:xfrm>
        </p:spPr>
        <p:txBody>
          <a:bodyPr/>
          <a:lstStyle/>
          <a:p>
            <a:r>
              <a:rPr lang="en-US" dirty="0"/>
              <a:t>Homework</a:t>
            </a:r>
          </a:p>
        </p:txBody>
      </p:sp>
      <p:pic>
        <p:nvPicPr>
          <p:cNvPr id="1028" name="Picture 4" descr="Phase 3 Sound Mat (teacher made)">
            <a:extLst>
              <a:ext uri="{FF2B5EF4-FFF2-40B4-BE49-F238E27FC236}">
                <a16:creationId xmlns:a16="http://schemas.microsoft.com/office/drawing/2014/main" id="{0546A2B3-8724-4B7D-891D-2B16D989945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098" t="3469" r="17659" b="1838"/>
          <a:stretch/>
        </p:blipFill>
        <p:spPr bwMode="auto">
          <a:xfrm>
            <a:off x="0" y="1836190"/>
            <a:ext cx="3950411" cy="278153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195745" y="117693"/>
            <a:ext cx="8293856" cy="4524315"/>
          </a:xfrm>
          <a:prstGeom prst="rect">
            <a:avLst/>
          </a:prstGeom>
        </p:spPr>
        <p:txBody>
          <a:bodyPr wrap="square">
            <a:spAutoFit/>
          </a:bodyPr>
          <a:lstStyle/>
          <a:p>
            <a:r>
              <a:rPr lang="en-GB" sz="2400" dirty="0">
                <a:solidFill>
                  <a:schemeClr val="accent1">
                    <a:lumMod val="50000"/>
                  </a:schemeClr>
                </a:solidFill>
                <a:latin typeface="Arial Rounded MT Bold" panose="020F0704030504030204" pitchFamily="34" charset="0"/>
              </a:rPr>
              <a:t>Out: Friday   Due in: Wednesday ​</a:t>
            </a:r>
          </a:p>
          <a:p>
            <a:endParaRPr lang="en-GB" sz="2400" dirty="0">
              <a:solidFill>
                <a:schemeClr val="accent1">
                  <a:lumMod val="50000"/>
                </a:schemeClr>
              </a:solidFill>
              <a:latin typeface="Arial Rounded MT Bold" panose="020F0704030504030204" pitchFamily="34" charset="0"/>
            </a:endParaRPr>
          </a:p>
          <a:p>
            <a:r>
              <a:rPr lang="en-GB" sz="2400" dirty="0">
                <a:solidFill>
                  <a:schemeClr val="accent1">
                    <a:lumMod val="50000"/>
                  </a:schemeClr>
                </a:solidFill>
                <a:latin typeface="Arial Rounded MT Bold" panose="020F0704030504030204" pitchFamily="34" charset="0"/>
              </a:rPr>
              <a:t>Alternate Maths/English homework weekly.​</a:t>
            </a:r>
          </a:p>
          <a:p>
            <a:endParaRPr lang="en-GB" sz="2400" dirty="0">
              <a:solidFill>
                <a:schemeClr val="accent1">
                  <a:lumMod val="50000"/>
                </a:schemeClr>
              </a:solidFill>
              <a:latin typeface="Arial Rounded MT Bold" panose="020F0704030504030204" pitchFamily="34" charset="0"/>
            </a:endParaRPr>
          </a:p>
          <a:p>
            <a:r>
              <a:rPr lang="en-GB" sz="2400" dirty="0">
                <a:solidFill>
                  <a:schemeClr val="accent1">
                    <a:lumMod val="50000"/>
                  </a:schemeClr>
                </a:solidFill>
                <a:latin typeface="Arial Rounded MT Bold" panose="020F0704030504030204" pitchFamily="34" charset="0"/>
              </a:rPr>
              <a:t>Children to read minimum 3 times per week.​</a:t>
            </a:r>
          </a:p>
          <a:p>
            <a:endParaRPr lang="en-GB" sz="2400" dirty="0">
              <a:solidFill>
                <a:schemeClr val="accent1">
                  <a:lumMod val="50000"/>
                </a:schemeClr>
              </a:solidFill>
              <a:latin typeface="Arial Rounded MT Bold" panose="020F0704030504030204" pitchFamily="34" charset="0"/>
            </a:endParaRPr>
          </a:p>
          <a:p>
            <a:r>
              <a:rPr lang="en-GB" sz="2400" dirty="0">
                <a:solidFill>
                  <a:schemeClr val="accent1">
                    <a:lumMod val="50000"/>
                  </a:schemeClr>
                </a:solidFill>
                <a:latin typeface="Arial Rounded MT Bold" panose="020F0704030504030204" pitchFamily="34" charset="0"/>
              </a:rPr>
              <a:t>Graphemes taught in phonics are shared on Dojo for you to practice at home.  No spelling test.</a:t>
            </a:r>
          </a:p>
          <a:p>
            <a:endParaRPr lang="en-GB" sz="2400" dirty="0">
              <a:solidFill>
                <a:schemeClr val="accent1">
                  <a:lumMod val="50000"/>
                </a:schemeClr>
              </a:solidFill>
              <a:latin typeface="Arial Rounded MT Bold" panose="020F0704030504030204" pitchFamily="34" charset="0"/>
            </a:endParaRPr>
          </a:p>
          <a:p>
            <a:r>
              <a:rPr lang="en-GB" sz="2400" dirty="0">
                <a:solidFill>
                  <a:schemeClr val="accent1">
                    <a:lumMod val="50000"/>
                  </a:schemeClr>
                </a:solidFill>
                <a:latin typeface="Arial Rounded MT Bold" panose="020F0704030504030204" pitchFamily="34" charset="0"/>
              </a:rPr>
              <a:t>5 Dojo points will be given weekly for completed homework done at home.​</a:t>
            </a:r>
          </a:p>
          <a:p>
            <a:endParaRPr lang="en-GB" sz="2400" dirty="0">
              <a:solidFill>
                <a:schemeClr val="accent1">
                  <a:lumMod val="50000"/>
                </a:schemeClr>
              </a:solidFill>
              <a:latin typeface="Arial Rounded MT Bold" panose="020F0704030504030204" pitchFamily="34" charset="0"/>
            </a:endParaRPr>
          </a:p>
        </p:txBody>
      </p:sp>
      <p:sp>
        <p:nvSpPr>
          <p:cNvPr id="7" name="AutoShape 2" descr="Mathletics Students - Apps on Google Pl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5325771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en-US" smtClean="0"/>
              <a:pPr/>
              <a:t>8</a:t>
            </a:fld>
            <a:endParaRPr lang="en-US" dirty="0"/>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sz="half" idx="2"/>
          </p:nvPr>
        </p:nvSpPr>
        <p:spPr>
          <a:xfrm>
            <a:off x="427807" y="1519392"/>
            <a:ext cx="3767938" cy="2163966"/>
          </a:xfrm>
        </p:spPr>
        <p:txBody>
          <a:bodyPr>
            <a:normAutofit/>
          </a:bodyPr>
          <a:lstStyle/>
          <a:p>
            <a:r>
              <a:rPr lang="en-US" dirty="0"/>
              <a:t>If children read 3 times a week they will get a raffle ticket.  </a:t>
            </a:r>
          </a:p>
          <a:p>
            <a:endParaRPr lang="en-US" dirty="0"/>
          </a:p>
          <a:p>
            <a:endParaRPr lang="en-US" dirty="0"/>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a:xfrm rot="-360000">
            <a:off x="-177076" y="227097"/>
            <a:ext cx="3890555" cy="1091949"/>
          </a:xfrm>
        </p:spPr>
        <p:txBody>
          <a:bodyPr/>
          <a:lstStyle/>
          <a:p>
            <a:r>
              <a:rPr lang="en-US" dirty="0"/>
              <a:t>Reading</a:t>
            </a:r>
          </a:p>
        </p:txBody>
      </p:sp>
      <p:sp>
        <p:nvSpPr>
          <p:cNvPr id="2" name="TextBox 1">
            <a:extLst>
              <a:ext uri="{FF2B5EF4-FFF2-40B4-BE49-F238E27FC236}">
                <a16:creationId xmlns:a16="http://schemas.microsoft.com/office/drawing/2014/main" id="{9CD58AF3-9C74-4BFC-A1A4-ACE90CB17193}"/>
              </a:ext>
            </a:extLst>
          </p:cNvPr>
          <p:cNvSpPr txBox="1"/>
          <p:nvPr/>
        </p:nvSpPr>
        <p:spPr>
          <a:xfrm>
            <a:off x="785658" y="4660421"/>
            <a:ext cx="9672568" cy="1754326"/>
          </a:xfrm>
          <a:prstGeom prst="rect">
            <a:avLst/>
          </a:prstGeom>
          <a:solidFill>
            <a:srgbClr val="FFC000"/>
          </a:solidFill>
        </p:spPr>
        <p:txBody>
          <a:bodyPr wrap="square" rtlCol="0">
            <a:spAutoFit/>
          </a:bodyPr>
          <a:lstStyle/>
          <a:p>
            <a:r>
              <a:rPr lang="en-GB" b="1" dirty="0"/>
              <a:t>Books can be changed on Tuesdays and Fridays.  Children have to put their own reading packets in their guided reading boxes and they will be changed on those days. Please bring them every day to school regardless of if they have read or not as we have adults in school to read with children. </a:t>
            </a:r>
          </a:p>
          <a:p>
            <a:endParaRPr lang="en-GB" b="1" dirty="0"/>
          </a:p>
          <a:p>
            <a:r>
              <a:rPr lang="en-GB" b="1" dirty="0"/>
              <a:t>Children will be getting reading books that closely matching their phonic levels.  Please ignore the book bands.</a:t>
            </a:r>
          </a:p>
        </p:txBody>
      </p:sp>
      <p:pic>
        <p:nvPicPr>
          <p:cNvPr id="4100" name="Picture 4" descr="Collins Big Cat Phonics for Letters and Sounds – Aimee and the Tablet: Band  2B/Red B by Prepared for publication by Co Prepared for publication by  Collins Big Cat">
            <a:extLst>
              <a:ext uri="{FF2B5EF4-FFF2-40B4-BE49-F238E27FC236}">
                <a16:creationId xmlns:a16="http://schemas.microsoft.com/office/drawing/2014/main" id="{B1CF00FF-CFE2-44F7-93F7-546170573E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7473" y="678753"/>
            <a:ext cx="3169241" cy="3004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3602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21180000">
            <a:off x="-296112" y="415034"/>
            <a:ext cx="5565570" cy="1325563"/>
          </a:xfrm>
        </p:spPr>
        <p:txBody>
          <a:bodyPr>
            <a:normAutofit fontScale="90000"/>
          </a:bodyPr>
          <a:lstStyle/>
          <a:p>
            <a:pPr algn="ctr"/>
            <a:r>
              <a:rPr lang="en-GB" sz="6600" dirty="0">
                <a:solidFill>
                  <a:srgbClr val="FF0000"/>
                </a:solidFill>
                <a:latin typeface="Letter-join No-Lead 36" panose="02000503000000020003" pitchFamily="50" charset="0"/>
              </a:rPr>
              <a:t>School uniform</a:t>
            </a:r>
          </a:p>
        </p:txBody>
      </p:sp>
      <p:sp>
        <p:nvSpPr>
          <p:cNvPr id="4" name="Content Placeholder 3"/>
          <p:cNvSpPr>
            <a:spLocks noGrp="1"/>
          </p:cNvSpPr>
          <p:nvPr>
            <p:ph sz="half" idx="2"/>
          </p:nvPr>
        </p:nvSpPr>
        <p:spPr/>
        <p:txBody>
          <a:bodyPr>
            <a:normAutofit/>
          </a:bodyPr>
          <a:lstStyle/>
          <a:p>
            <a:r>
              <a:rPr lang="en-GB" sz="2800" dirty="0">
                <a:solidFill>
                  <a:srgbClr val="FF0000"/>
                </a:solidFill>
                <a:latin typeface="Letter-join No-Lead 36" panose="02000503000000020003" pitchFamily="50" charset="0"/>
              </a:rPr>
              <a:t>Jewellery is not allowed to be worn in school.</a:t>
            </a:r>
          </a:p>
          <a:p>
            <a:r>
              <a:rPr lang="en-GB" dirty="0">
                <a:solidFill>
                  <a:srgbClr val="FF0000"/>
                </a:solidFill>
                <a:latin typeface="Letter-join No-Lead 36" panose="02000503000000020003" pitchFamily="50" charset="0"/>
              </a:rPr>
              <a:t>No watches allowed.</a:t>
            </a:r>
            <a:endParaRPr lang="en-GB" sz="2800" dirty="0">
              <a:solidFill>
                <a:srgbClr val="FF0000"/>
              </a:solidFill>
              <a:latin typeface="Letter-join No-Lead 36" panose="02000503000000020003" pitchFamily="50" charset="0"/>
            </a:endParaRPr>
          </a:p>
          <a:p>
            <a:r>
              <a:rPr lang="en-GB" sz="2800" dirty="0">
                <a:solidFill>
                  <a:srgbClr val="FF0000"/>
                </a:solidFill>
                <a:latin typeface="Letter-join No-Lead 36" panose="02000503000000020003" pitchFamily="50" charset="0"/>
              </a:rPr>
              <a:t>If earrings are worn, they must be small plain studs and for health and safety reasons must not be worn for PE. </a:t>
            </a:r>
          </a:p>
          <a:p>
            <a:r>
              <a:rPr lang="en-GB" sz="2800" dirty="0">
                <a:solidFill>
                  <a:srgbClr val="FF0000"/>
                </a:solidFill>
                <a:latin typeface="Letter-join No-Lead 36" panose="02000503000000020003" pitchFamily="50" charset="0"/>
              </a:rPr>
              <a:t>Please make sure all uniform is clearly named.</a:t>
            </a:r>
          </a:p>
        </p:txBody>
      </p:sp>
      <p:pic>
        <p:nvPicPr>
          <p:cNvPr id="5" name="Content Placeholder 4"/>
          <p:cNvPicPr>
            <a:picLocks noGrp="1" noChangeAspect="1"/>
          </p:cNvPicPr>
          <p:nvPr>
            <p:ph sz="half" idx="1"/>
          </p:nvPr>
        </p:nvPicPr>
        <p:blipFill>
          <a:blip r:embed="rId2"/>
          <a:stretch>
            <a:fillRect/>
          </a:stretch>
        </p:blipFill>
        <p:spPr>
          <a:xfrm>
            <a:off x="218920" y="1792936"/>
            <a:ext cx="5876039" cy="3311434"/>
          </a:xfrm>
          <a:prstGeom prst="rect">
            <a:avLst/>
          </a:prstGeom>
        </p:spPr>
      </p:pic>
      <p:pic>
        <p:nvPicPr>
          <p:cNvPr id="6" name="Picture 5"/>
          <p:cNvPicPr>
            <a:picLocks noChangeAspect="1"/>
          </p:cNvPicPr>
          <p:nvPr/>
        </p:nvPicPr>
        <p:blipFill>
          <a:blip r:embed="rId3"/>
          <a:stretch>
            <a:fillRect/>
          </a:stretch>
        </p:blipFill>
        <p:spPr>
          <a:xfrm>
            <a:off x="984389" y="5104370"/>
            <a:ext cx="4345099" cy="1792820"/>
          </a:xfrm>
          <a:prstGeom prst="rect">
            <a:avLst/>
          </a:prstGeom>
        </p:spPr>
      </p:pic>
    </p:spTree>
    <p:extLst>
      <p:ext uri="{BB962C8B-B14F-4D97-AF65-F5344CB8AC3E}">
        <p14:creationId xmlns:p14="http://schemas.microsoft.com/office/powerpoint/2010/main" val="16743007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en-US" smtClean="0"/>
              <a:pPr/>
              <a:t>10</a:t>
            </a:fld>
            <a:endParaRPr lang="en-US" dirty="0"/>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sz="half" idx="2"/>
          </p:nvPr>
        </p:nvSpPr>
        <p:spPr>
          <a:xfrm>
            <a:off x="427807" y="1519392"/>
            <a:ext cx="3767938" cy="3402714"/>
          </a:xfrm>
        </p:spPr>
        <p:txBody>
          <a:bodyPr>
            <a:normAutofit/>
          </a:bodyPr>
          <a:lstStyle/>
          <a:p>
            <a:r>
              <a:rPr lang="en-US" b="0" dirty="0"/>
              <a:t>P.E. days will be announced soon.  Please ensure your child has a full PE kit in school at all times.  Black/Navy shorts and a white T-shirt.  Black Pumps or trainers.  </a:t>
            </a:r>
          </a:p>
          <a:p>
            <a:r>
              <a:rPr lang="en-US" b="0" dirty="0"/>
              <a:t>Outdoor PE kits also needed at all times in school.</a:t>
            </a:r>
          </a:p>
        </p:txBody>
      </p:sp>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a:xfrm rot="-360000">
            <a:off x="-177076" y="227097"/>
            <a:ext cx="3890555" cy="1091949"/>
          </a:xfrm>
        </p:spPr>
        <p:txBody>
          <a:bodyPr/>
          <a:lstStyle/>
          <a:p>
            <a:r>
              <a:rPr lang="en-US" dirty="0"/>
              <a:t>P.E.</a:t>
            </a:r>
          </a:p>
        </p:txBody>
      </p:sp>
      <p:pic>
        <p:nvPicPr>
          <p:cNvPr id="2050" name="Picture 2" descr="Creswell Junior School - PE links">
            <a:extLst>
              <a:ext uri="{FF2B5EF4-FFF2-40B4-BE49-F238E27FC236}">
                <a16:creationId xmlns:a16="http://schemas.microsoft.com/office/drawing/2014/main" id="{03E030B7-D4C9-4DCE-ADDB-1A45F804979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444" r="18627"/>
          <a:stretch/>
        </p:blipFill>
        <p:spPr bwMode="auto">
          <a:xfrm>
            <a:off x="3759893" y="216289"/>
            <a:ext cx="1523643" cy="121061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Uniform | Abbots Green Academy">
            <a:extLst>
              <a:ext uri="{FF2B5EF4-FFF2-40B4-BE49-F238E27FC236}">
                <a16:creationId xmlns:a16="http://schemas.microsoft.com/office/drawing/2014/main" id="{E1DCD98E-E3FA-4E2B-A6F1-6B57535A0F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2372" y="1519391"/>
            <a:ext cx="2722172" cy="340271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PFA Fundraising Page for Briercliffe Primary School - Home | Facebook">
            <a:extLst>
              <a:ext uri="{FF2B5EF4-FFF2-40B4-BE49-F238E27FC236}">
                <a16:creationId xmlns:a16="http://schemas.microsoft.com/office/drawing/2014/main" id="{F58514DD-2E3D-451E-8000-E2A9E655D7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5422698" y="2774325"/>
            <a:ext cx="201592" cy="200696"/>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PFA Fundraising Page for Briercliffe Primary School - Home | Facebook">
            <a:extLst>
              <a:ext uri="{FF2B5EF4-FFF2-40B4-BE49-F238E27FC236}">
                <a16:creationId xmlns:a16="http://schemas.microsoft.com/office/drawing/2014/main" id="{37ED090D-F391-4ED7-8739-D5F803483A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6262753" y="2452524"/>
            <a:ext cx="181452" cy="180646"/>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P.E. Kit | M&amp;S">
            <a:extLst>
              <a:ext uri="{FF2B5EF4-FFF2-40B4-BE49-F238E27FC236}">
                <a16:creationId xmlns:a16="http://schemas.microsoft.com/office/drawing/2014/main" id="{4B138D5E-DA91-4AAA-9700-9DB24942268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54544" y="370306"/>
            <a:ext cx="2353761" cy="305869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remium Shoe Bag - Briercliffe Primary School – School Brands Ltd - Company  No. 10570599">
            <a:extLst>
              <a:ext uri="{FF2B5EF4-FFF2-40B4-BE49-F238E27FC236}">
                <a16:creationId xmlns:a16="http://schemas.microsoft.com/office/drawing/2014/main" id="{53DD1B7E-45C8-49BE-925F-3AFDEE821E4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48875" y="2452524"/>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19984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8D843D4-7A28-410A-A05F-FD042D24AC96}"/>
              </a:ext>
            </a:extLst>
          </p:cNvPr>
          <p:cNvSpPr>
            <a:spLocks noGrp="1"/>
          </p:cNvSpPr>
          <p:nvPr>
            <p:ph type="sldNum" sz="quarter" idx="12"/>
          </p:nvPr>
        </p:nvSpPr>
        <p:spPr/>
        <p:txBody>
          <a:bodyPr anchor="ctr">
            <a:normAutofit/>
          </a:bodyPr>
          <a:lstStyle/>
          <a:p>
            <a:pPr>
              <a:spcAft>
                <a:spcPts val="600"/>
              </a:spcAft>
            </a:pPr>
            <a:fld id="{98C0CDE5-970C-4CC4-BF43-0DA127E73E82}" type="slidenum">
              <a:rPr lang="en-US" noProof="0" smtClean="0"/>
              <a:pPr>
                <a:spcAft>
                  <a:spcPts val="600"/>
                </a:spcAft>
              </a:pPr>
              <a:t>11</a:t>
            </a:fld>
            <a:endParaRPr lang="en-US" noProof="0"/>
          </a:p>
        </p:txBody>
      </p:sp>
      <p:sp>
        <p:nvSpPr>
          <p:cNvPr id="5" name="Title 4">
            <a:extLst>
              <a:ext uri="{FF2B5EF4-FFF2-40B4-BE49-F238E27FC236}">
                <a16:creationId xmlns:a16="http://schemas.microsoft.com/office/drawing/2014/main" id="{4C2A103D-4337-4548-BAAA-665CA345CBD1}"/>
              </a:ext>
            </a:extLst>
          </p:cNvPr>
          <p:cNvSpPr>
            <a:spLocks noGrp="1"/>
          </p:cNvSpPr>
          <p:nvPr>
            <p:ph type="title"/>
          </p:nvPr>
        </p:nvSpPr>
        <p:spPr/>
        <p:txBody>
          <a:bodyPr anchor="ctr">
            <a:normAutofit/>
          </a:bodyPr>
          <a:lstStyle/>
          <a:p>
            <a:r>
              <a:rPr lang="en-GB" dirty="0"/>
              <a:t>Water Bottles</a:t>
            </a:r>
          </a:p>
        </p:txBody>
      </p:sp>
      <p:sp>
        <p:nvSpPr>
          <p:cNvPr id="7" name="Rectangle 6">
            <a:extLst>
              <a:ext uri="{FF2B5EF4-FFF2-40B4-BE49-F238E27FC236}">
                <a16:creationId xmlns:a16="http://schemas.microsoft.com/office/drawing/2014/main" id="{F70F749F-7D33-400D-9E77-87FDAC69F4C9}"/>
              </a:ext>
            </a:extLst>
          </p:cNvPr>
          <p:cNvSpPr/>
          <p:nvPr/>
        </p:nvSpPr>
        <p:spPr>
          <a:xfrm>
            <a:off x="7888341" y="369116"/>
            <a:ext cx="3917659" cy="2600588"/>
          </a:xfrm>
          <a:prstGeom prst="rect">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endParaRPr>
          </a:p>
        </p:txBody>
      </p:sp>
      <p:pic>
        <p:nvPicPr>
          <p:cNvPr id="3074" name="Picture 2" descr="Best cycling water bottles: 11 insulated and non-insulated options -  BikeRadar">
            <a:extLst>
              <a:ext uri="{FF2B5EF4-FFF2-40B4-BE49-F238E27FC236}">
                <a16:creationId xmlns:a16="http://schemas.microsoft.com/office/drawing/2014/main" id="{CB4F84B2-6DEC-4B66-A0DD-67E132D674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058" y="1831500"/>
            <a:ext cx="4281957" cy="319499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CE01890-A5A2-4C0E-BF68-7E120F8BB57D}"/>
              </a:ext>
            </a:extLst>
          </p:cNvPr>
          <p:cNvSpPr txBox="1"/>
          <p:nvPr/>
        </p:nvSpPr>
        <p:spPr>
          <a:xfrm>
            <a:off x="1365161" y="5318975"/>
            <a:ext cx="9040969" cy="923330"/>
          </a:xfrm>
          <a:prstGeom prst="rect">
            <a:avLst/>
          </a:prstGeom>
          <a:noFill/>
        </p:spPr>
        <p:txBody>
          <a:bodyPr wrap="square" rtlCol="0">
            <a:spAutoFit/>
          </a:bodyPr>
          <a:lstStyle/>
          <a:p>
            <a:r>
              <a:rPr lang="en-GB" dirty="0"/>
              <a:t>Please bring in a filled water bottle with your child’s name on.  The children will be able to drink water throughout the day.  Please do not bring juice or cordial or flavoured water.  Children can have water with fresh fruit in it.</a:t>
            </a:r>
          </a:p>
        </p:txBody>
      </p:sp>
    </p:spTree>
    <p:extLst>
      <p:ext uri="{BB962C8B-B14F-4D97-AF65-F5344CB8AC3E}">
        <p14:creationId xmlns:p14="http://schemas.microsoft.com/office/powerpoint/2010/main" val="33522580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5138" t="11840" r="4219"/>
          <a:stretch/>
        </p:blipFill>
        <p:spPr>
          <a:xfrm>
            <a:off x="3592286" y="118881"/>
            <a:ext cx="4212772" cy="1651060"/>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586" y="1863331"/>
            <a:ext cx="2409825" cy="1895475"/>
          </a:xfrm>
          <a:prstGeom prst="rect">
            <a:avLst/>
          </a:prstGeom>
        </p:spPr>
      </p:pic>
      <p:sp>
        <p:nvSpPr>
          <p:cNvPr id="7" name="TextBox 6"/>
          <p:cNvSpPr txBox="1"/>
          <p:nvPr/>
        </p:nvSpPr>
        <p:spPr>
          <a:xfrm>
            <a:off x="2687411" y="1863331"/>
            <a:ext cx="9346746" cy="2554545"/>
          </a:xfrm>
          <a:prstGeom prst="rect">
            <a:avLst/>
          </a:prstGeom>
          <a:noFill/>
        </p:spPr>
        <p:txBody>
          <a:bodyPr wrap="square" rtlCol="0">
            <a:spAutoFit/>
          </a:bodyPr>
          <a:lstStyle/>
          <a:p>
            <a:pPr marL="285750" indent="-285750">
              <a:buFont typeface="Wingdings" panose="05000000000000000000" pitchFamily="2" charset="2"/>
              <a:buChar char="§"/>
            </a:pPr>
            <a:r>
              <a:rPr lang="en-GB" sz="3200" dirty="0">
                <a:solidFill>
                  <a:srgbClr val="FF0000"/>
                </a:solidFill>
                <a:latin typeface="Letter-join No-Lead 36" panose="02000503000000020003" pitchFamily="50" charset="0"/>
              </a:rPr>
              <a:t>Weekly phonics</a:t>
            </a:r>
          </a:p>
          <a:p>
            <a:pPr marL="285750" indent="-285750">
              <a:buFont typeface="Wingdings" panose="05000000000000000000" pitchFamily="2" charset="2"/>
              <a:buChar char="§"/>
            </a:pPr>
            <a:r>
              <a:rPr lang="en-GB" sz="3200" dirty="0">
                <a:solidFill>
                  <a:srgbClr val="FF0000"/>
                </a:solidFill>
                <a:latin typeface="Letter-join No-Lead 36" panose="02000503000000020003" pitchFamily="50" charset="0"/>
              </a:rPr>
              <a:t>Updates </a:t>
            </a:r>
          </a:p>
          <a:p>
            <a:pPr marL="285750" indent="-285750">
              <a:buFont typeface="Wingdings" panose="05000000000000000000" pitchFamily="2" charset="2"/>
              <a:buChar char="§"/>
            </a:pPr>
            <a:r>
              <a:rPr lang="en-GB" sz="3200" dirty="0">
                <a:solidFill>
                  <a:srgbClr val="FF0000"/>
                </a:solidFill>
                <a:latin typeface="Letter-join No-Lead 36" panose="02000503000000020003" pitchFamily="50" charset="0"/>
              </a:rPr>
              <a:t>Reminders</a:t>
            </a:r>
          </a:p>
          <a:p>
            <a:pPr marL="285750" indent="-285750">
              <a:buFont typeface="Wingdings" panose="05000000000000000000" pitchFamily="2" charset="2"/>
              <a:buChar char="§"/>
            </a:pPr>
            <a:r>
              <a:rPr lang="en-GB" sz="3200" dirty="0">
                <a:solidFill>
                  <a:srgbClr val="FF0000"/>
                </a:solidFill>
                <a:latin typeface="Letter-join No-Lead 36" panose="02000503000000020003" pitchFamily="50" charset="0"/>
              </a:rPr>
              <a:t>Links to learning on class page- Website</a:t>
            </a:r>
          </a:p>
          <a:p>
            <a:pPr marL="285750" indent="-285750">
              <a:buFont typeface="Wingdings" panose="05000000000000000000" pitchFamily="2" charset="2"/>
              <a:buChar char="§"/>
            </a:pPr>
            <a:r>
              <a:rPr lang="en-GB" sz="3200" dirty="0">
                <a:solidFill>
                  <a:srgbClr val="FF0000"/>
                </a:solidFill>
                <a:latin typeface="Letter-join No-Lead 36" panose="02000503000000020003" pitchFamily="50" charset="0"/>
              </a:rPr>
              <a:t>Can’t be used as a 2 way communication</a:t>
            </a:r>
          </a:p>
        </p:txBody>
      </p:sp>
      <p:pic>
        <p:nvPicPr>
          <p:cNvPr id="8" name="Picture 7">
            <a:hlinkClick r:id="rId4"/>
          </p:cNvPr>
          <p:cNvPicPr>
            <a:picLocks noChangeAspect="1"/>
          </p:cNvPicPr>
          <p:nvPr/>
        </p:nvPicPr>
        <p:blipFill rotWithShape="1">
          <a:blip r:embed="rId5"/>
          <a:srcRect l="13888" t="14988" r="5677" b="6948"/>
          <a:stretch/>
        </p:blipFill>
        <p:spPr>
          <a:xfrm>
            <a:off x="0" y="4373318"/>
            <a:ext cx="3592286" cy="2484682"/>
          </a:xfrm>
          <a:prstGeom prst="rect">
            <a:avLst/>
          </a:prstGeom>
        </p:spPr>
      </p:pic>
      <p:sp>
        <p:nvSpPr>
          <p:cNvPr id="9" name="TextBox 8"/>
          <p:cNvSpPr txBox="1"/>
          <p:nvPr/>
        </p:nvSpPr>
        <p:spPr>
          <a:xfrm>
            <a:off x="3886200" y="4604657"/>
            <a:ext cx="7560129" cy="2523768"/>
          </a:xfrm>
          <a:prstGeom prst="rect">
            <a:avLst/>
          </a:prstGeom>
          <a:noFill/>
        </p:spPr>
        <p:txBody>
          <a:bodyPr wrap="square" rtlCol="0">
            <a:spAutoFit/>
          </a:bodyPr>
          <a:lstStyle/>
          <a:p>
            <a:r>
              <a:rPr lang="en-GB" sz="2800" b="1" u="sng" dirty="0">
                <a:solidFill>
                  <a:srgbClr val="FF0000"/>
                </a:solidFill>
                <a:latin typeface="Letter-join No-Lead 36" panose="02000503000000020003" pitchFamily="50" charset="0"/>
              </a:rPr>
              <a:t>Website </a:t>
            </a:r>
            <a:r>
              <a:rPr lang="en-GB" sz="2800" dirty="0">
                <a:hlinkClick r:id="rId4"/>
              </a:rPr>
              <a:t>Home | </a:t>
            </a:r>
            <a:r>
              <a:rPr lang="en-GB" sz="2800" dirty="0" err="1">
                <a:hlinkClick r:id="rId4"/>
              </a:rPr>
              <a:t>Briercliffe</a:t>
            </a:r>
            <a:r>
              <a:rPr lang="en-GB" sz="2800" dirty="0">
                <a:hlinkClick r:id="rId4"/>
              </a:rPr>
              <a:t> Primary School</a:t>
            </a:r>
            <a:endParaRPr lang="en-GB" sz="2800" b="1" u="sng" dirty="0">
              <a:solidFill>
                <a:srgbClr val="FF0000"/>
              </a:solidFill>
              <a:latin typeface="Letter-join No-Lead 36" panose="02000503000000020003" pitchFamily="50" charset="0"/>
            </a:endParaRPr>
          </a:p>
          <a:p>
            <a:pPr marL="571500" indent="-571500">
              <a:buFont typeface="Arial" panose="020B0604020202020204" pitchFamily="34" charset="0"/>
              <a:buChar char="•"/>
            </a:pPr>
            <a:r>
              <a:rPr lang="en-GB" sz="2800" dirty="0">
                <a:solidFill>
                  <a:srgbClr val="FF0000"/>
                </a:solidFill>
                <a:latin typeface="Letter-join No-Lead 36" panose="02000503000000020003" pitchFamily="50" charset="0"/>
              </a:rPr>
              <a:t>Calendar </a:t>
            </a:r>
          </a:p>
          <a:p>
            <a:pPr marL="571500" indent="-571500">
              <a:buFont typeface="Arial" panose="020B0604020202020204" pitchFamily="34" charset="0"/>
              <a:buChar char="•"/>
            </a:pPr>
            <a:r>
              <a:rPr lang="en-GB" sz="2800" dirty="0">
                <a:solidFill>
                  <a:srgbClr val="FF0000"/>
                </a:solidFill>
                <a:latin typeface="Letter-join No-Lead 36" panose="02000503000000020003" pitchFamily="50" charset="0"/>
              </a:rPr>
              <a:t>Knowledge organisers </a:t>
            </a:r>
          </a:p>
          <a:p>
            <a:pPr marL="571500" indent="-571500">
              <a:buFont typeface="Arial" panose="020B0604020202020204" pitchFamily="34" charset="0"/>
              <a:buChar char="•"/>
            </a:pPr>
            <a:r>
              <a:rPr lang="en-GB" sz="2800" dirty="0">
                <a:solidFill>
                  <a:srgbClr val="FF0000"/>
                </a:solidFill>
                <a:latin typeface="Letter-join No-Lead 36" panose="02000503000000020003" pitchFamily="50" charset="0"/>
              </a:rPr>
              <a:t>Class newsletter</a:t>
            </a:r>
          </a:p>
          <a:p>
            <a:pPr marL="571500" indent="-571500">
              <a:buFont typeface="Arial" panose="020B0604020202020204" pitchFamily="34" charset="0"/>
              <a:buChar char="•"/>
            </a:pPr>
            <a:r>
              <a:rPr lang="en-GB" sz="2800" dirty="0">
                <a:solidFill>
                  <a:srgbClr val="FF0000"/>
                </a:solidFill>
                <a:latin typeface="Letter-join No-Lead 36" panose="02000503000000020003" pitchFamily="50" charset="0"/>
              </a:rPr>
              <a:t>Photos </a:t>
            </a:r>
          </a:p>
          <a:p>
            <a:endParaRPr lang="en-GB" dirty="0"/>
          </a:p>
        </p:txBody>
      </p:sp>
    </p:spTree>
    <p:extLst>
      <p:ext uri="{BB962C8B-B14F-4D97-AF65-F5344CB8AC3E}">
        <p14:creationId xmlns:p14="http://schemas.microsoft.com/office/powerpoint/2010/main" val="33591819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21180000">
            <a:off x="-576383" y="353043"/>
            <a:ext cx="5874866" cy="1325563"/>
          </a:xfrm>
        </p:spPr>
        <p:txBody>
          <a:bodyPr>
            <a:normAutofit/>
          </a:bodyPr>
          <a:lstStyle/>
          <a:p>
            <a:pPr algn="ctr"/>
            <a:r>
              <a:rPr lang="en-GB" sz="5400" u="sng" dirty="0">
                <a:solidFill>
                  <a:srgbClr val="FF0000"/>
                </a:solidFill>
                <a:latin typeface="Letter-join No-Lead 36" panose="02000503000000020003" pitchFamily="50" charset="0"/>
              </a:rPr>
              <a:t>Independence</a:t>
            </a:r>
            <a:r>
              <a:rPr lang="en-GB" sz="6600" u="sng" dirty="0">
                <a:solidFill>
                  <a:srgbClr val="FF0000"/>
                </a:solidFill>
                <a:latin typeface="Letter-join No-Lead 36" panose="02000503000000020003" pitchFamily="50" charset="0"/>
              </a:rPr>
              <a:t> </a:t>
            </a:r>
          </a:p>
        </p:txBody>
      </p:sp>
      <p:sp>
        <p:nvSpPr>
          <p:cNvPr id="4" name="Content Placeholder 3"/>
          <p:cNvSpPr txBox="1">
            <a:spLocks noGrp="1"/>
          </p:cNvSpPr>
          <p:nvPr>
            <p:ph idx="1"/>
          </p:nvPr>
        </p:nvSpPr>
        <p:spPr>
          <a:xfrm>
            <a:off x="1974100" y="1699665"/>
            <a:ext cx="9784080" cy="4864409"/>
          </a:xfrm>
          <a:prstGeom prst="rect">
            <a:avLst/>
          </a:prstGeom>
          <a:noFill/>
        </p:spPr>
        <p:txBody>
          <a:bodyPr wrap="square" rtlCol="0">
            <a:spAutoFit/>
          </a:bodyPr>
          <a:lstStyle/>
          <a:p>
            <a:r>
              <a:rPr lang="en-GB" sz="3600" dirty="0">
                <a:solidFill>
                  <a:srgbClr val="FF0000"/>
                </a:solidFill>
                <a:latin typeface="Letter-join No-Lead 36" panose="02000503000000020003" pitchFamily="50" charset="0"/>
              </a:rPr>
              <a:t>It is really important that your child develops more independence this year. </a:t>
            </a:r>
          </a:p>
          <a:p>
            <a:pPr marL="571500" indent="-571500">
              <a:buFont typeface="Arial" panose="020B0604020202020204" pitchFamily="34" charset="0"/>
              <a:buChar char="•"/>
            </a:pPr>
            <a:r>
              <a:rPr lang="en-GB" sz="3600" dirty="0">
                <a:solidFill>
                  <a:srgbClr val="FF0000"/>
                </a:solidFill>
                <a:latin typeface="Letter-join No-Lead 36" panose="02000503000000020003" pitchFamily="50" charset="0"/>
              </a:rPr>
              <a:t>Organisation </a:t>
            </a:r>
          </a:p>
          <a:p>
            <a:pPr marL="571500" indent="-571500">
              <a:buFont typeface="Arial" panose="020B0604020202020204" pitchFamily="34" charset="0"/>
              <a:buChar char="•"/>
            </a:pPr>
            <a:r>
              <a:rPr lang="en-GB" sz="3600" dirty="0">
                <a:solidFill>
                  <a:srgbClr val="FF0000"/>
                </a:solidFill>
                <a:latin typeface="Letter-join No-Lead 36" panose="02000503000000020003" pitchFamily="50" charset="0"/>
              </a:rPr>
              <a:t>Looking after belongings </a:t>
            </a:r>
          </a:p>
          <a:p>
            <a:pPr marL="571500" indent="-571500">
              <a:buFont typeface="Arial" panose="020B0604020202020204" pitchFamily="34" charset="0"/>
              <a:buChar char="•"/>
            </a:pPr>
            <a:r>
              <a:rPr lang="en-GB" sz="3600" dirty="0">
                <a:solidFill>
                  <a:srgbClr val="FF0000"/>
                </a:solidFill>
                <a:latin typeface="Letter-join No-Lead 36" panose="02000503000000020003" pitchFamily="50" charset="0"/>
              </a:rPr>
              <a:t>Shoelaces </a:t>
            </a:r>
          </a:p>
          <a:p>
            <a:pPr marL="571500" indent="-571500">
              <a:buFont typeface="Arial" panose="020B0604020202020204" pitchFamily="34" charset="0"/>
              <a:buChar char="•"/>
            </a:pPr>
            <a:r>
              <a:rPr lang="en-GB" sz="3600" dirty="0">
                <a:solidFill>
                  <a:srgbClr val="FF0000"/>
                </a:solidFill>
                <a:latin typeface="Letter-join No-Lead 36" panose="02000503000000020003" pitchFamily="50" charset="0"/>
              </a:rPr>
              <a:t>Packing bags at the end of the day </a:t>
            </a:r>
          </a:p>
          <a:p>
            <a:pPr marL="571500" indent="-571500">
              <a:buFont typeface="Arial" panose="020B0604020202020204" pitchFamily="34" charset="0"/>
              <a:buChar char="•"/>
            </a:pPr>
            <a:r>
              <a:rPr lang="en-GB" sz="3600" dirty="0">
                <a:solidFill>
                  <a:srgbClr val="FF0000"/>
                </a:solidFill>
                <a:latin typeface="Letter-join No-Lead 36" panose="02000503000000020003" pitchFamily="50" charset="0"/>
              </a:rPr>
              <a:t>Within learning </a:t>
            </a:r>
          </a:p>
          <a:p>
            <a:pPr marL="571500" indent="-571500">
              <a:buFont typeface="Arial" panose="020B0604020202020204" pitchFamily="34" charset="0"/>
              <a:buChar char="•"/>
            </a:pPr>
            <a:r>
              <a:rPr lang="en-GB" sz="3600" dirty="0">
                <a:solidFill>
                  <a:srgbClr val="FF0000"/>
                </a:solidFill>
                <a:latin typeface="Letter-join No-Lead 36" panose="02000503000000020003" pitchFamily="50" charset="0"/>
              </a:rPr>
              <a:t>Reading packets out of book bags.</a:t>
            </a:r>
          </a:p>
        </p:txBody>
      </p:sp>
    </p:spTree>
    <p:extLst>
      <p:ext uri="{BB962C8B-B14F-4D97-AF65-F5344CB8AC3E}">
        <p14:creationId xmlns:p14="http://schemas.microsoft.com/office/powerpoint/2010/main" val="184762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21275449">
            <a:off x="265897" y="237622"/>
            <a:ext cx="4415631" cy="1698171"/>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750" y="2132919"/>
            <a:ext cx="2619375" cy="1743075"/>
          </a:xfrm>
          <a:prstGeom prst="rect">
            <a:avLst/>
          </a:prstGeom>
        </p:spPr>
      </p:pic>
      <p:sp>
        <p:nvSpPr>
          <p:cNvPr id="8" name="TextBox 7"/>
          <p:cNvSpPr txBox="1"/>
          <p:nvPr/>
        </p:nvSpPr>
        <p:spPr>
          <a:xfrm>
            <a:off x="4212771" y="2688805"/>
            <a:ext cx="7396843" cy="2585323"/>
          </a:xfrm>
          <a:prstGeom prst="rect">
            <a:avLst/>
          </a:prstGeom>
          <a:noFill/>
        </p:spPr>
        <p:txBody>
          <a:bodyPr wrap="square" rtlCol="0">
            <a:spAutoFit/>
          </a:bodyPr>
          <a:lstStyle/>
          <a:p>
            <a:pPr algn="ctr"/>
            <a:r>
              <a:rPr lang="en-GB" sz="5400" dirty="0">
                <a:solidFill>
                  <a:srgbClr val="FF0000"/>
                </a:solidFill>
                <a:latin typeface="Letter-join No-Lead 36" panose="02000503000000020003" pitchFamily="50" charset="0"/>
              </a:rPr>
              <a:t>To be announced</a:t>
            </a:r>
          </a:p>
          <a:p>
            <a:pPr algn="ctr"/>
            <a:r>
              <a:rPr lang="en-GB" sz="5400" dirty="0">
                <a:solidFill>
                  <a:srgbClr val="FF0000"/>
                </a:solidFill>
                <a:latin typeface="Letter-join No-Lead 36" panose="02000503000000020003" pitchFamily="50" charset="0"/>
              </a:rPr>
              <a:t>Phonics stay and play sessions</a:t>
            </a:r>
          </a:p>
        </p:txBody>
      </p:sp>
    </p:spTree>
    <p:extLst>
      <p:ext uri="{BB962C8B-B14F-4D97-AF65-F5344CB8AC3E}">
        <p14:creationId xmlns:p14="http://schemas.microsoft.com/office/powerpoint/2010/main" val="4022462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a:xfrm>
            <a:off x="911225" y="5945824"/>
            <a:ext cx="9441643" cy="365125"/>
          </a:xfrm>
        </p:spPr>
        <p:txBody>
          <a:bodyPr/>
          <a:lstStyle/>
          <a:p>
            <a:r>
              <a:rPr lang="en-US" dirty="0"/>
              <a:t>Phonics screening check June 2026</a:t>
            </a:r>
            <a:endParaRPr lang="en-US" noProof="0" dirty="0"/>
          </a:p>
        </p:txBody>
      </p:sp>
      <p:sp>
        <p:nvSpPr>
          <p:cNvPr id="3" name="Slide Number Placeholder 2"/>
          <p:cNvSpPr>
            <a:spLocks noGrp="1"/>
          </p:cNvSpPr>
          <p:nvPr>
            <p:ph type="sldNum" sz="quarter" idx="12"/>
          </p:nvPr>
        </p:nvSpPr>
        <p:spPr/>
        <p:txBody>
          <a:bodyPr/>
          <a:lstStyle/>
          <a:p>
            <a:fld id="{98C0CDE5-970C-4CC4-BF43-0DA127E73E82}" type="slidenum">
              <a:rPr lang="en-US" noProof="0" smtClean="0"/>
              <a:t>15</a:t>
            </a:fld>
            <a:endParaRPr lang="en-US" noProof="0" dirty="0"/>
          </a:p>
        </p:txBody>
      </p:sp>
      <p:sp>
        <p:nvSpPr>
          <p:cNvPr id="4" name="Text Placeholder 3"/>
          <p:cNvSpPr>
            <a:spLocks noGrp="1"/>
          </p:cNvSpPr>
          <p:nvPr>
            <p:ph type="body" sz="half" idx="2"/>
          </p:nvPr>
        </p:nvSpPr>
        <p:spPr/>
        <p:txBody>
          <a:bodyPr/>
          <a:lstStyle/>
          <a:p>
            <a:endParaRPr lang="en-GB" dirty="0"/>
          </a:p>
        </p:txBody>
      </p:sp>
      <p:pic>
        <p:nvPicPr>
          <p:cNvPr id="7" name="Picture Placeholder 6"/>
          <p:cNvPicPr>
            <a:picLocks noGrp="1" noChangeAspect="1"/>
          </p:cNvPicPr>
          <p:nvPr>
            <p:ph type="pic" idx="1"/>
          </p:nvPr>
        </p:nvPicPr>
        <p:blipFill>
          <a:blip r:embed="rId2"/>
          <a:srcRect t="3477" b="3477"/>
          <a:stretch>
            <a:fillRect/>
          </a:stretch>
        </p:blipFill>
        <p:spPr>
          <a:xfrm>
            <a:off x="4153545" y="306297"/>
            <a:ext cx="7780149" cy="5207209"/>
          </a:xfrm>
          <a:prstGeom prst="rect">
            <a:avLst/>
          </a:prstGeom>
        </p:spPr>
      </p:pic>
      <p:sp>
        <p:nvSpPr>
          <p:cNvPr id="6" name="Title 5"/>
          <p:cNvSpPr>
            <a:spLocks noGrp="1"/>
          </p:cNvSpPr>
          <p:nvPr>
            <p:ph type="title"/>
          </p:nvPr>
        </p:nvSpPr>
        <p:spPr>
          <a:xfrm rot="-360000">
            <a:off x="77480" y="506643"/>
            <a:ext cx="3890555" cy="1091949"/>
          </a:xfrm>
        </p:spPr>
        <p:txBody>
          <a:bodyPr>
            <a:normAutofit fontScale="90000"/>
          </a:bodyPr>
          <a:lstStyle/>
          <a:p>
            <a:pPr algn="ctr"/>
            <a:r>
              <a:rPr lang="en-GB" dirty="0"/>
              <a:t>Phonics Screening</a:t>
            </a:r>
          </a:p>
        </p:txBody>
      </p:sp>
      <p:pic>
        <p:nvPicPr>
          <p:cNvPr id="8" name="Picture 7"/>
          <p:cNvPicPr>
            <a:picLocks noChangeAspect="1"/>
          </p:cNvPicPr>
          <p:nvPr/>
        </p:nvPicPr>
        <p:blipFill>
          <a:blip r:embed="rId3"/>
          <a:stretch>
            <a:fillRect/>
          </a:stretch>
        </p:blipFill>
        <p:spPr>
          <a:xfrm>
            <a:off x="803451" y="2294669"/>
            <a:ext cx="2438611" cy="3450635"/>
          </a:xfrm>
          <a:prstGeom prst="rect">
            <a:avLst/>
          </a:prstGeom>
        </p:spPr>
      </p:pic>
    </p:spTree>
    <p:extLst>
      <p:ext uri="{BB962C8B-B14F-4D97-AF65-F5344CB8AC3E}">
        <p14:creationId xmlns:p14="http://schemas.microsoft.com/office/powerpoint/2010/main" val="9638883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72662" y="1432792"/>
            <a:ext cx="10207869" cy="4924425"/>
          </a:xfrm>
          <a:prstGeom prst="rect">
            <a:avLst/>
          </a:prstGeom>
          <a:noFill/>
        </p:spPr>
        <p:txBody>
          <a:bodyPr wrap="square" rtlCol="0">
            <a:spAutoFit/>
          </a:bodyPr>
          <a:lstStyle/>
          <a:p>
            <a:pPr algn="ctr"/>
            <a:r>
              <a:rPr lang="en-GB" sz="5400" u="sng" dirty="0">
                <a:solidFill>
                  <a:srgbClr val="FF0000"/>
                </a:solidFill>
                <a:latin typeface="Letter-join No-Lead 36" panose="02000503000000020003" pitchFamily="50" charset="0"/>
              </a:rPr>
              <a:t>Medication</a:t>
            </a:r>
          </a:p>
          <a:p>
            <a:pPr algn="ctr"/>
            <a:r>
              <a:rPr lang="en-GB" sz="3600" dirty="0">
                <a:solidFill>
                  <a:srgbClr val="FF0000"/>
                </a:solidFill>
                <a:latin typeface="Letter-join No-Lead 36" panose="02000503000000020003" pitchFamily="50" charset="0"/>
              </a:rPr>
              <a:t>If your child needs any prescribed medication please complete a medicine form.</a:t>
            </a:r>
          </a:p>
          <a:p>
            <a:pPr algn="ctr"/>
            <a:r>
              <a:rPr lang="en-GB" sz="3600" dirty="0">
                <a:solidFill>
                  <a:srgbClr val="FF0000"/>
                </a:solidFill>
                <a:latin typeface="Letter-join No-Lead 36" panose="02000503000000020003" pitchFamily="50" charset="0"/>
              </a:rPr>
              <a:t>We will administer non prescribed medicine </a:t>
            </a:r>
            <a:r>
              <a:rPr lang="en-GB" sz="3600" dirty="0" err="1">
                <a:solidFill>
                  <a:srgbClr val="FF0000"/>
                </a:solidFill>
                <a:latin typeface="Letter-join No-Lead 36" panose="02000503000000020003" pitchFamily="50" charset="0"/>
              </a:rPr>
              <a:t>eg</a:t>
            </a:r>
            <a:r>
              <a:rPr lang="en-GB" sz="3600" dirty="0">
                <a:solidFill>
                  <a:srgbClr val="FF0000"/>
                </a:solidFill>
                <a:latin typeface="Letter-join No-Lead 36" panose="02000503000000020003" pitchFamily="50" charset="0"/>
              </a:rPr>
              <a:t> antihistamine but this must be a brand new sealed bottle accompanied by a medicine form. </a:t>
            </a:r>
          </a:p>
          <a:p>
            <a:pPr algn="ctr"/>
            <a:endParaRPr lang="en-GB" sz="4000" dirty="0">
              <a:solidFill>
                <a:srgbClr val="FF0000"/>
              </a:solidFill>
              <a:latin typeface="Letter-join No-Lead 36" panose="02000503000000020003" pitchFamily="50" charset="0"/>
            </a:endParaRPr>
          </a:p>
          <a:p>
            <a:pPr algn="ctr"/>
            <a:r>
              <a:rPr lang="en-GB" sz="4000" dirty="0">
                <a:solidFill>
                  <a:srgbClr val="FF0000"/>
                </a:solidFill>
                <a:latin typeface="Letter-join No-Lead 36" panose="02000503000000020003" pitchFamily="50" charset="0"/>
              </a:rPr>
              <a:t>All medicine to be taken to the school office.</a:t>
            </a:r>
          </a:p>
        </p:txBody>
      </p:sp>
    </p:spTree>
    <p:extLst>
      <p:ext uri="{BB962C8B-B14F-4D97-AF65-F5344CB8AC3E}">
        <p14:creationId xmlns:p14="http://schemas.microsoft.com/office/powerpoint/2010/main" val="5318791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1A0C4C5-0283-4B56-83EE-18238B069193}"/>
              </a:ext>
            </a:extLst>
          </p:cNvPr>
          <p:cNvSpPr>
            <a:spLocks noGrp="1"/>
          </p:cNvSpPr>
          <p:nvPr>
            <p:ph type="sldNum" sz="quarter" idx="12"/>
          </p:nvPr>
        </p:nvSpPr>
        <p:spPr/>
        <p:txBody>
          <a:bodyPr anchor="ctr">
            <a:normAutofit/>
          </a:bodyPr>
          <a:lstStyle/>
          <a:p>
            <a:pPr>
              <a:spcAft>
                <a:spcPts val="600"/>
              </a:spcAft>
            </a:pPr>
            <a:fld id="{98C0CDE5-970C-4CC4-BF43-0DA127E73E82}" type="slidenum">
              <a:rPr lang="en-US" noProof="0" smtClean="0"/>
              <a:pPr>
                <a:spcAft>
                  <a:spcPts val="600"/>
                </a:spcAft>
              </a:pPr>
              <a:t>17</a:t>
            </a:fld>
            <a:endParaRPr lang="en-US" noProof="0"/>
          </a:p>
        </p:txBody>
      </p:sp>
      <p:sp>
        <p:nvSpPr>
          <p:cNvPr id="11" name="Text Placeholder 3">
            <a:extLst>
              <a:ext uri="{FF2B5EF4-FFF2-40B4-BE49-F238E27FC236}">
                <a16:creationId xmlns:a16="http://schemas.microsoft.com/office/drawing/2014/main" id="{569A2B17-500C-455E-907C-A1EA372354EC}"/>
              </a:ext>
            </a:extLst>
          </p:cNvPr>
          <p:cNvSpPr>
            <a:spLocks noGrp="1"/>
          </p:cNvSpPr>
          <p:nvPr>
            <p:ph type="body" sz="half" idx="2"/>
          </p:nvPr>
        </p:nvSpPr>
        <p:spPr/>
        <p:txBody>
          <a:bodyPr/>
          <a:lstStyle/>
          <a:p>
            <a:r>
              <a:rPr lang="en-US" dirty="0"/>
              <a:t>Send your child in with:</a:t>
            </a:r>
          </a:p>
          <a:p>
            <a:pPr marL="342900" indent="-342900">
              <a:buFontTx/>
              <a:buChar char="-"/>
            </a:pPr>
            <a:r>
              <a:rPr lang="en-US" dirty="0"/>
              <a:t>PE kit</a:t>
            </a:r>
          </a:p>
          <a:p>
            <a:pPr marL="342900" indent="-342900">
              <a:buFontTx/>
              <a:buChar char="-"/>
            </a:pPr>
            <a:r>
              <a:rPr lang="en-US" dirty="0"/>
              <a:t>Water bottle </a:t>
            </a:r>
          </a:p>
          <a:p>
            <a:pPr marL="342900" indent="-342900">
              <a:buFontTx/>
              <a:buChar char="-"/>
            </a:pPr>
            <a:r>
              <a:rPr lang="en-US" dirty="0"/>
              <a:t>Coat (in all weathers)</a:t>
            </a:r>
          </a:p>
          <a:p>
            <a:pPr marL="342900" indent="-342900">
              <a:buFontTx/>
              <a:buChar char="-"/>
            </a:pPr>
            <a:r>
              <a:rPr lang="en-US" dirty="0"/>
              <a:t>Hat and sunscreen (in the summer)</a:t>
            </a:r>
          </a:p>
          <a:p>
            <a:pPr marL="342900" indent="-342900">
              <a:buFontTx/>
              <a:buChar char="-"/>
            </a:pPr>
            <a:r>
              <a:rPr lang="en-US" dirty="0"/>
              <a:t>Book bag</a:t>
            </a:r>
          </a:p>
        </p:txBody>
      </p:sp>
      <p:sp>
        <p:nvSpPr>
          <p:cNvPr id="5" name="Title 4">
            <a:extLst>
              <a:ext uri="{FF2B5EF4-FFF2-40B4-BE49-F238E27FC236}">
                <a16:creationId xmlns:a16="http://schemas.microsoft.com/office/drawing/2014/main" id="{4CDA3E31-8AB2-4527-B339-EEC11E2632DF}"/>
              </a:ext>
            </a:extLst>
          </p:cNvPr>
          <p:cNvSpPr>
            <a:spLocks noGrp="1"/>
          </p:cNvSpPr>
          <p:nvPr>
            <p:ph type="title"/>
          </p:nvPr>
        </p:nvSpPr>
        <p:spPr>
          <a:xfrm rot="-360000">
            <a:off x="-64729" y="851154"/>
            <a:ext cx="5191093" cy="1091949"/>
          </a:xfrm>
        </p:spPr>
        <p:txBody>
          <a:bodyPr anchor="ctr">
            <a:normAutofit fontScale="90000"/>
          </a:bodyPr>
          <a:lstStyle/>
          <a:p>
            <a:r>
              <a:rPr lang="en-GB" dirty="0"/>
              <a:t>Please Remember… </a:t>
            </a:r>
          </a:p>
        </p:txBody>
      </p:sp>
      <p:pic>
        <p:nvPicPr>
          <p:cNvPr id="7" name="Video 6" descr="A group of children playing on a playground&#10;&#10;Description automatically generated with low confidence">
            <a:extLst>
              <a:ext uri="{FF2B5EF4-FFF2-40B4-BE49-F238E27FC236}">
                <a16:creationId xmlns:a16="http://schemas.microsoft.com/office/drawing/2014/main" id="{F05C9A6E-BB41-4A63-B4EC-175EED9A0DAF}"/>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l="12980" r="2736"/>
          <a:stretch/>
        </p:blipFill>
        <p:spPr>
          <a:xfrm>
            <a:off x="5653824" y="1"/>
            <a:ext cx="6545167" cy="4380642"/>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a:noFill/>
        </p:spPr>
      </p:pic>
      <p:sp>
        <p:nvSpPr>
          <p:cNvPr id="2" name="TextBox 1">
            <a:extLst>
              <a:ext uri="{FF2B5EF4-FFF2-40B4-BE49-F238E27FC236}">
                <a16:creationId xmlns:a16="http://schemas.microsoft.com/office/drawing/2014/main" id="{015A4565-E38B-486F-904F-BA7F82BA6248}"/>
              </a:ext>
            </a:extLst>
          </p:cNvPr>
          <p:cNvSpPr txBox="1"/>
          <p:nvPr/>
        </p:nvSpPr>
        <p:spPr>
          <a:xfrm>
            <a:off x="5169216" y="5685665"/>
            <a:ext cx="4721759" cy="646331"/>
          </a:xfrm>
          <a:prstGeom prst="rect">
            <a:avLst/>
          </a:prstGeom>
          <a:noFill/>
        </p:spPr>
        <p:txBody>
          <a:bodyPr wrap="square" rtlCol="0">
            <a:spAutoFit/>
          </a:bodyPr>
          <a:lstStyle/>
          <a:p>
            <a:r>
              <a:rPr lang="en-GB" dirty="0"/>
              <a:t>After school and before school please can children not play on climbing frames.</a:t>
            </a:r>
          </a:p>
        </p:txBody>
      </p:sp>
    </p:spTree>
    <p:extLst>
      <p:ext uri="{BB962C8B-B14F-4D97-AF65-F5344CB8AC3E}">
        <p14:creationId xmlns:p14="http://schemas.microsoft.com/office/powerpoint/2010/main" val="16393392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20000">
                <p:cTn id="12" repeatCount="indefinite" fill="hold" display="0">
                  <p:stCondLst>
                    <p:cond delay="indefinite"/>
                  </p:stCondLst>
                </p:cTn>
                <p:tgtEl>
                  <p:spTgt spid="7"/>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Placeholder 24" descr="Child Holding Pencil While coloring">
            <a:extLst>
              <a:ext uri="{FF2B5EF4-FFF2-40B4-BE49-F238E27FC236}">
                <a16:creationId xmlns:a16="http://schemas.microsoft.com/office/drawing/2014/main" id="{D25A3CAD-2ED9-4CC4-AC5F-E449BB764278}"/>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t="18" b="18"/>
          <a:stretch/>
        </p:blipFill>
        <p:spPr/>
      </p:pic>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fld id="{98C0CDE5-970C-4CC4-BF43-0DA127E73E82}" type="slidenum">
              <a:rPr lang="en-US" smtClean="0"/>
              <a:pPr/>
              <a:t>18</a:t>
            </a:fld>
            <a:endParaRPr lang="en-US" dirty="0"/>
          </a:p>
        </p:txBody>
      </p:sp>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360000">
            <a:off x="476320" y="1093770"/>
            <a:ext cx="4065084" cy="700842"/>
          </a:xfrm>
        </p:spPr>
        <p:txBody>
          <a:bodyPr/>
          <a:lstStyle/>
          <a:p>
            <a:r>
              <a:rPr lang="en-US" dirty="0"/>
              <a:t>Any questions?</a:t>
            </a:r>
          </a:p>
        </p:txBody>
      </p:sp>
    </p:spTree>
    <p:extLst>
      <p:ext uri="{BB962C8B-B14F-4D97-AF65-F5344CB8AC3E}">
        <p14:creationId xmlns:p14="http://schemas.microsoft.com/office/powerpoint/2010/main" val="24399472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1585122-CFA9-4670-9A77-ECE611326DE5}"/>
              </a:ext>
            </a:extLst>
          </p:cNvPr>
          <p:cNvPicPr>
            <a:picLocks noChangeAspect="1"/>
          </p:cNvPicPr>
          <p:nvPr/>
        </p:nvPicPr>
        <p:blipFill rotWithShape="1">
          <a:blip r:embed="rId2">
            <a:extLst>
              <a:ext uri="{28A0092B-C50C-407E-A947-70E740481C1C}">
                <a14:useLocalDpi xmlns:a14="http://schemas.microsoft.com/office/drawing/2010/main" val="0"/>
              </a:ext>
            </a:extLst>
          </a:blip>
          <a:srcRect t="32222" b="31482"/>
          <a:stretch/>
        </p:blipFill>
        <p:spPr>
          <a:xfrm>
            <a:off x="217714" y="540173"/>
            <a:ext cx="11756572" cy="6299200"/>
          </a:xfrm>
          <a:prstGeom prst="rect">
            <a:avLst/>
          </a:prstGeom>
        </p:spPr>
      </p:pic>
      <p:sp>
        <p:nvSpPr>
          <p:cNvPr id="4" name="TextBox 3">
            <a:extLst>
              <a:ext uri="{FF2B5EF4-FFF2-40B4-BE49-F238E27FC236}">
                <a16:creationId xmlns:a16="http://schemas.microsoft.com/office/drawing/2014/main" id="{F13B0AA8-CABF-4CBA-B445-EF016A7D976C}"/>
              </a:ext>
            </a:extLst>
          </p:cNvPr>
          <p:cNvSpPr txBox="1"/>
          <p:nvPr/>
        </p:nvSpPr>
        <p:spPr>
          <a:xfrm>
            <a:off x="3098801" y="18627"/>
            <a:ext cx="6096000" cy="995016"/>
          </a:xfrm>
          <a:prstGeom prst="rect">
            <a:avLst/>
          </a:prstGeom>
          <a:noFill/>
        </p:spPr>
        <p:txBody>
          <a:bodyPr wrap="square" rtlCol="0">
            <a:spAutoFit/>
          </a:bodyPr>
          <a:lstStyle/>
          <a:p>
            <a:r>
              <a:rPr lang="en-GB" sz="2933" dirty="0"/>
              <a:t>Ready to Spread our Wings in Year One</a:t>
            </a:r>
          </a:p>
        </p:txBody>
      </p:sp>
    </p:spTree>
    <p:extLst>
      <p:ext uri="{BB962C8B-B14F-4D97-AF65-F5344CB8AC3E}">
        <p14:creationId xmlns:p14="http://schemas.microsoft.com/office/powerpoint/2010/main" val="29720715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p:txBody>
          <a:bodyPr/>
          <a:lstStyle/>
          <a:p>
            <a:r>
              <a:rPr lang="en-US" dirty="0"/>
              <a:t>Thank You!</a:t>
            </a:r>
            <a:endParaRPr lang="ru-RU" dirty="0"/>
          </a:p>
        </p:txBody>
      </p:sp>
      <p:pic>
        <p:nvPicPr>
          <p:cNvPr id="7" name="Picture Placeholder 6" descr="Boy Carrying Red Backpack">
            <a:extLst>
              <a:ext uri="{FF2B5EF4-FFF2-40B4-BE49-F238E27FC236}">
                <a16:creationId xmlns:a16="http://schemas.microsoft.com/office/drawing/2014/main" id="{10962572-14B4-44BB-89AB-9ADA56D6B408}"/>
              </a:ext>
            </a:extLst>
          </p:cNvPr>
          <p:cNvPicPr>
            <a:picLocks noGrp="1" noChangeAspect="1"/>
          </p:cNvPicPr>
          <p:nvPr>
            <p:ph type="pic" sz="quarter" idx="13"/>
          </p:nvPr>
        </p:nvPicPr>
        <p:blipFill rotWithShape="1">
          <a:blip r:embed="rId2"/>
          <a:srcRect t="21038" b="21038"/>
          <a:stretch/>
        </p:blipFill>
        <p:spPr/>
      </p:pic>
    </p:spTree>
    <p:extLst>
      <p:ext uri="{BB962C8B-B14F-4D97-AF65-F5344CB8AC3E}">
        <p14:creationId xmlns:p14="http://schemas.microsoft.com/office/powerpoint/2010/main" val="192333152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EF6C8FF-3D90-457B-9108-406F928CD7CB}">
  <ds:schemaRefs>
    <ds:schemaRef ds:uri="http://schemas.microsoft.com/office/2006/documentManagement/types"/>
    <ds:schemaRef ds:uri="http://purl.org/dc/dcmitype/"/>
    <ds:schemaRef ds:uri="http://purl.org/dc/terms/"/>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 ds:uri="16c05727-aa75-4e4a-9b5f-8a80a1165891"/>
    <ds:schemaRef ds:uri="71af3243-3dd4-4a8d-8c0d-dd76da1f02a5"/>
    <ds:schemaRef ds:uri="http://purl.org/dc/elements/1.1/"/>
  </ds:schemaRefs>
</ds:datastoreItem>
</file>

<file path=customXml/itemProps3.xml><?xml version="1.0" encoding="utf-8"?>
<ds:datastoreItem xmlns:ds="http://schemas.openxmlformats.org/officeDocument/2006/customXml" ds:itemID="{C5EE5440-5A1F-438E-9118-BE5E33F972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323</TotalTime>
  <Words>676</Words>
  <Application>Microsoft Office PowerPoint</Application>
  <PresentationFormat>Widescreen</PresentationFormat>
  <Paragraphs>145</Paragraphs>
  <Slides>20</Slides>
  <Notes>0</Notes>
  <HiddenSlides>0</HiddenSlides>
  <MMClips>1</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Meet the Teacher</vt:lpstr>
      <vt:lpstr>Times</vt:lpstr>
      <vt:lpstr>Playtime</vt:lpstr>
      <vt:lpstr>Year 1  main changes</vt:lpstr>
      <vt:lpstr>Our Timetable</vt:lpstr>
      <vt:lpstr>Topics</vt:lpstr>
      <vt:lpstr>Homework</vt:lpstr>
      <vt:lpstr>Reading</vt:lpstr>
      <vt:lpstr>School uniform</vt:lpstr>
      <vt:lpstr>P.E.</vt:lpstr>
      <vt:lpstr>Water Bottles</vt:lpstr>
      <vt:lpstr>PowerPoint Presentation</vt:lpstr>
      <vt:lpstr>Independence </vt:lpstr>
      <vt:lpstr>PowerPoint Presentation</vt:lpstr>
      <vt:lpstr>Phonics Screening</vt:lpstr>
      <vt:lpstr>PowerPoint Presentation</vt:lpstr>
      <vt:lpstr>Please Remember… </vt:lpstr>
      <vt:lpstr>Any questions?</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Open Evening</dc:title>
  <dc:creator>Rosie Teach</dc:creator>
  <cp:lastModifiedBy>CSlater</cp:lastModifiedBy>
  <cp:revision>59</cp:revision>
  <dcterms:created xsi:type="dcterms:W3CDTF">2021-08-19T12:40:35Z</dcterms:created>
  <dcterms:modified xsi:type="dcterms:W3CDTF">2025-08-14T18:29:32Z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