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73" r:id="rId5"/>
  </p:sldMasterIdLst>
  <p:notesMasterIdLst>
    <p:notesMasterId r:id="rId24"/>
  </p:notesMasterIdLst>
  <p:handoutMasterIdLst>
    <p:handoutMasterId r:id="rId25"/>
  </p:handoutMasterIdLst>
  <p:sldIdLst>
    <p:sldId id="278" r:id="rId6"/>
    <p:sldId id="276" r:id="rId7"/>
    <p:sldId id="304" r:id="rId8"/>
    <p:sldId id="280" r:id="rId9"/>
    <p:sldId id="303" r:id="rId10"/>
    <p:sldId id="262" r:id="rId11"/>
    <p:sldId id="281" r:id="rId12"/>
    <p:sldId id="285" r:id="rId13"/>
    <p:sldId id="279" r:id="rId14"/>
    <p:sldId id="269" r:id="rId15"/>
    <p:sldId id="286" r:id="rId16"/>
    <p:sldId id="300" r:id="rId17"/>
    <p:sldId id="287" r:id="rId18"/>
    <p:sldId id="302" r:id="rId19"/>
    <p:sldId id="301" r:id="rId20"/>
    <p:sldId id="289" r:id="rId21"/>
    <p:sldId id="271" r:id="rId22"/>
    <p:sldId id="264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StPierre" initials="C" lastIdx="2" clrIdx="0">
    <p:extLst>
      <p:ext uri="{19B8F6BF-5375-455C-9EA6-DF929625EA0E}">
        <p15:presenceInfo xmlns:p15="http://schemas.microsoft.com/office/powerpoint/2012/main" userId="CStPierr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793D81CF-94F2-401A-BA57-92F5A7B2D0C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712" autoAdjust="0"/>
  </p:normalViewPr>
  <p:slideViewPr>
    <p:cSldViewPr snapToGrid="0">
      <p:cViewPr varScale="1">
        <p:scale>
          <a:sx n="77" d="100"/>
          <a:sy n="77" d="100"/>
        </p:scale>
        <p:origin x="642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4" d="100"/>
          <a:sy n="84" d="100"/>
        </p:scale>
        <p:origin x="382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30594C5-4210-4C0B-94C8-05EA2A2738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07B545-CB7B-485B-8848-24C5090D7C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23E10C-4735-4A0D-A76B-FFFBF4B6ED03}" type="datetimeFigureOut">
              <a:rPr lang="en-US" smtClean="0"/>
              <a:t>7/22/2025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9E7E0C-EC12-408D-80EA-659FD94A65A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952D70-4DD5-4630-8772-5085BDBF1D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D13D6A-DFDD-4B27-9F53-83C0CD9331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963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735CDE-2E0B-4188-96E9-ADF9ACB826A9}" type="datetimeFigureOut">
              <a:rPr lang="en-US" noProof="0" smtClean="0"/>
              <a:t>7/22/2025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1D7B6F-E65C-42E7-86A5-0A01C6C95227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95432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14E79CE3-6B36-4090-99A1-F1D0E79B42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720000">
            <a:off x="8126323" y="5127866"/>
            <a:ext cx="3963590" cy="858767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</a:t>
            </a:r>
          </a:p>
        </p:txBody>
      </p:sp>
      <p:sp>
        <p:nvSpPr>
          <p:cNvPr id="42" name="Picture Placeholder 26">
            <a:extLst>
              <a:ext uri="{FF2B5EF4-FFF2-40B4-BE49-F238E27FC236}">
                <a16:creationId xmlns:a16="http://schemas.microsoft.com/office/drawing/2014/main" id="{C109A47C-99A8-42F1-AF6B-F5CB08E6BC9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840000">
            <a:off x="7262451" y="2726139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01A16A82-6F5C-4DAC-A624-CA3711A1B0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71721" y="580664"/>
            <a:ext cx="1391775" cy="858837"/>
          </a:xfrm>
        </p:spPr>
        <p:txBody>
          <a:bodyPr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MONTH</a:t>
            </a:r>
            <a:br>
              <a:rPr lang="en-US" noProof="0"/>
            </a:br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77174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8500C30-FF27-4A5C-AA4F-B1D5C57A0F7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65204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aphic 16">
            <a:extLst>
              <a:ext uri="{FF2B5EF4-FFF2-40B4-BE49-F238E27FC236}">
                <a16:creationId xmlns:a16="http://schemas.microsoft.com/office/drawing/2014/main" id="{AD638337-297E-49B3-AE0F-B36EC9D01661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2FA8DCE5-120B-4D39-B899-95EBEC388DEA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3F4B5D3-A813-434A-B7AA-8FEE19B9CF16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DFBA5C-859C-4C16-8ECF-9FCA37E77DD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442380"/>
            <a:ext cx="3913632" cy="80467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72000" bIns="72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BF8466-F90A-4774-B172-0061F1A7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C76C28-113A-459C-BD12-125E112B1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1ADD0-1305-43DD-A03D-2FE3B5D0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74E08599-4D6A-4CDA-9228-3DBD31E1E64D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548D0821-4E36-47CF-A7AC-8FB339F5F24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F708432B-D626-47BC-8C1E-E5F2ADCDCE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46111" y="974881"/>
            <a:ext cx="3933620" cy="734415"/>
          </a:xfrm>
        </p:spPr>
        <p:txBody>
          <a:bodyPr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1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8041375-FFF3-48A5-8985-52AD4D496A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8990" y="3392622"/>
            <a:ext cx="3913188" cy="2249488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19" name="Graphic 17">
            <a:extLst>
              <a:ext uri="{FF2B5EF4-FFF2-40B4-BE49-F238E27FC236}">
                <a16:creationId xmlns:a16="http://schemas.microsoft.com/office/drawing/2014/main" id="{1CF7F5A7-666B-4C97-8F1C-0930361F612E}"/>
              </a:ext>
            </a:extLst>
          </p:cNvPr>
          <p:cNvGrpSpPr/>
          <p:nvPr/>
        </p:nvGrpSpPr>
        <p:grpSpPr>
          <a:xfrm>
            <a:off x="5530724" y="0"/>
            <a:ext cx="6340653" cy="6429600"/>
            <a:chOff x="5530724" y="0"/>
            <a:chExt cx="6340653" cy="64296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7BC95EC-0C9A-48BD-BC1E-AF1C1DA9C02C}"/>
                </a:ext>
              </a:extLst>
            </p:cNvPr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F5F80F8-FA23-4496-B401-E10D70AC21A8}"/>
                </a:ext>
              </a:extLst>
            </p:cNvPr>
            <p:cNvSpPr/>
            <p:nvPr/>
          </p:nvSpPr>
          <p:spPr>
            <a:xfrm>
              <a:off x="5537084" y="-12700"/>
              <a:ext cx="6340653" cy="6455013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5F2E539-DDA4-47DC-A929-17C7DB4D8C88}"/>
                </a:ext>
              </a:extLst>
            </p:cNvPr>
            <p:cNvSpPr/>
            <p:nvPr/>
          </p:nvSpPr>
          <p:spPr>
            <a:xfrm>
              <a:off x="5830609" y="-12700"/>
              <a:ext cx="5756144" cy="6150052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76641E2E-882B-485E-AD7C-2BC054BEA52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 rot="720000">
            <a:off x="6384187" y="209524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5814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phic 16">
            <a:extLst>
              <a:ext uri="{FF2B5EF4-FFF2-40B4-BE49-F238E27FC236}">
                <a16:creationId xmlns:a16="http://schemas.microsoft.com/office/drawing/2014/main" id="{AD4D64B1-E729-4A4C-8FF7-134EACCE9ED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7668185-4891-4CEF-B849-B73B1AD90FD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A3C1BE6-5446-49A0-9C65-D92077D0E911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7C1B33-ECEC-4E34-B218-27830F70B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31CE7A-B999-4982-BCDD-EEC4E9A23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317B1B-B559-4F47-A9AB-834EB93A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3F3C396-D7E8-4134-99CB-83AC5015781D}"/>
              </a:ext>
            </a:extLst>
          </p:cNvPr>
          <p:cNvGrpSpPr/>
          <p:nvPr userDrawn="1"/>
        </p:nvGrpSpPr>
        <p:grpSpPr>
          <a:xfrm flipH="1">
            <a:off x="7321677" y="587196"/>
            <a:ext cx="4885313" cy="1632656"/>
            <a:chOff x="-26126" y="587196"/>
            <a:chExt cx="4885313" cy="1632656"/>
          </a:xfrm>
        </p:grpSpPr>
        <p:sp>
          <p:nvSpPr>
            <p:cNvPr id="11" name="Graphic 23">
              <a:extLst>
                <a:ext uri="{FF2B5EF4-FFF2-40B4-BE49-F238E27FC236}">
                  <a16:creationId xmlns:a16="http://schemas.microsoft.com/office/drawing/2014/main" id="{545A4C09-DA17-4F53-9893-7152B53CD712}"/>
                </a:ext>
              </a:extLst>
            </p:cNvPr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Graphic 6">
              <a:extLst>
                <a:ext uri="{FF2B5EF4-FFF2-40B4-BE49-F238E27FC236}">
                  <a16:creationId xmlns:a16="http://schemas.microsoft.com/office/drawing/2014/main" id="{2D92C53E-EB06-4CBC-A335-BC3156E96896}"/>
                </a:ext>
              </a:extLst>
            </p:cNvPr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D3A443B5-C60C-4149-99AA-5309F8B41C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360000">
            <a:off x="7354844" y="895259"/>
            <a:ext cx="4735459" cy="101258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2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901BA76-252C-47D8-A48A-ECBA799BFCC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9D30E37C-4282-4FD1-9238-5F541F189E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32841" y="3401290"/>
            <a:ext cx="4347933" cy="69329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16">
            <a:extLst>
              <a:ext uri="{FF2B5EF4-FFF2-40B4-BE49-F238E27FC236}">
                <a16:creationId xmlns:a16="http://schemas.microsoft.com/office/drawing/2014/main" id="{2B21A588-9CF1-4122-959A-D1A3DA672BD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32841" y="4200309"/>
            <a:ext cx="4347933" cy="1408743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22" name="Graphic 20">
            <a:extLst>
              <a:ext uri="{FF2B5EF4-FFF2-40B4-BE49-F238E27FC236}">
                <a16:creationId xmlns:a16="http://schemas.microsoft.com/office/drawing/2014/main" id="{15D5C0A2-3C70-442D-AAF6-E16ADACDBF4F}"/>
              </a:ext>
            </a:extLst>
          </p:cNvPr>
          <p:cNvGrpSpPr/>
          <p:nvPr/>
        </p:nvGrpSpPr>
        <p:grpSpPr>
          <a:xfrm>
            <a:off x="-12667" y="-12667"/>
            <a:ext cx="6418971" cy="6160919"/>
            <a:chOff x="-12667" y="-12667"/>
            <a:chExt cx="6418971" cy="6160919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BA690C0-CF33-41CB-B76C-FC462F39BB66}"/>
                </a:ext>
              </a:extLst>
            </p:cNvPr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" fmla="*/ 6333977 w 6396137"/>
                <a:gd name="connsiteY0" fmla="*/ 0 h 1759509"/>
                <a:gd name="connsiteX1" fmla="*/ 0 w 6396137"/>
                <a:gd name="connsiteY1" fmla="*/ 444000 h 1759509"/>
                <a:gd name="connsiteX2" fmla="*/ 0 w 6396137"/>
                <a:gd name="connsiteY2" fmla="*/ 1759509 h 1759509"/>
                <a:gd name="connsiteX3" fmla="*/ 6396137 w 6396137"/>
                <a:gd name="connsiteY3" fmla="*/ 834832 h 1759509"/>
                <a:gd name="connsiteX4" fmla="*/ 6333977 w 6396137"/>
                <a:gd name="connsiteY4" fmla="*/ 0 h 1759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D855DB-2DC5-479D-94A0-542899B6911B}"/>
                </a:ext>
              </a:extLst>
            </p:cNvPr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C2DADFD8-5DEE-449A-A576-39F98BB2A88B}"/>
                </a:ext>
              </a:extLst>
            </p:cNvPr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BBA8375B-3CE5-468D-91DF-8151963A953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14248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aphic 16">
            <a:extLst>
              <a:ext uri="{FF2B5EF4-FFF2-40B4-BE49-F238E27FC236}">
                <a16:creationId xmlns:a16="http://schemas.microsoft.com/office/drawing/2014/main" id="{6E486D59-536F-433A-BA1F-E5D8171D28EE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A58001F8-106A-42FB-834D-9A42C409CE0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2C44DFF-8C15-44EB-9668-D72BDBCAC7EB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EAA8A-68C1-422B-827F-B9BB0A5DBA9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2739" y="2647949"/>
            <a:ext cx="459360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EF9F20-7EC3-4301-8D75-2F88B498A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0139" y="3248025"/>
            <a:ext cx="4573338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1F359F-D118-4F66-A9AB-3A95DC28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8CC05F-AFDC-44E7-8014-867EBAC6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69BE7BF4-3069-409E-BFA9-64375BC3D04B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F3C766CD-B979-4D7C-8A2C-417E79767E3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10447CE-8352-418F-9BA9-B6C2160B93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0561" y="849316"/>
            <a:ext cx="3923299" cy="104249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Comparison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440566B-A9B8-43D7-AF31-EC51D5850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207364" y="2647949"/>
            <a:ext cx="507601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159211AA-05DE-48A1-97CC-3BE597E7149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7363" y="3248025"/>
            <a:ext cx="5073411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9FCC9E8-58D0-4280-842F-285B2710BA1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313A844-31D3-4D0D-8043-C498865AF65B}"/>
              </a:ext>
            </a:extLst>
          </p:cNvPr>
          <p:cNvSpPr/>
          <p:nvPr/>
        </p:nvSpPr>
        <p:spPr>
          <a:xfrm>
            <a:off x="4200902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948DAA4-D083-418A-B253-F1F56A7613B3}"/>
              </a:ext>
            </a:extLst>
          </p:cNvPr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3897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Chart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3" name="Chart Placeholder 21">
            <a:extLst>
              <a:ext uri="{FF2B5EF4-FFF2-40B4-BE49-F238E27FC236}">
                <a16:creationId xmlns:a16="http://schemas.microsoft.com/office/drawing/2014/main" id="{DD959D31-8095-4F0E-8AA3-33ABE262D130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chart</a:t>
            </a:r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7984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Table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5" name="Table Placeholder 14">
            <a:extLst>
              <a:ext uri="{FF2B5EF4-FFF2-40B4-BE49-F238E27FC236}">
                <a16:creationId xmlns:a16="http://schemas.microsoft.com/office/drawing/2014/main" id="{7658F6E5-229A-4857-8140-782AA94211B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table</a:t>
            </a:r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FB4E85B-0FE6-4367-8B3F-4F3B5621BF3B}"/>
              </a:ext>
            </a:extLst>
          </p:cNvPr>
          <p:cNvSpPr/>
          <p:nvPr/>
        </p:nvSpPr>
        <p:spPr>
          <a:xfrm>
            <a:off x="2641930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AC08F80-E4EE-498F-927C-7F97FBA89C96}"/>
              </a:ext>
            </a:extLst>
          </p:cNvPr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00568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97017C-1C1C-4B7D-A1F6-792FC58C8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7CDBA-2DF6-4122-86A8-F7C1A6444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9" name="Graphic 4">
            <a:extLst>
              <a:ext uri="{FF2B5EF4-FFF2-40B4-BE49-F238E27FC236}">
                <a16:creationId xmlns:a16="http://schemas.microsoft.com/office/drawing/2014/main" id="{EA075FD4-B92A-4706-AF9F-516E4D97661A}"/>
              </a:ext>
            </a:extLst>
          </p:cNvPr>
          <p:cNvGrpSpPr/>
          <p:nvPr/>
        </p:nvGrpSpPr>
        <p:grpSpPr>
          <a:xfrm>
            <a:off x="3101009" y="-12694"/>
            <a:ext cx="9094808" cy="5689901"/>
            <a:chOff x="227974" y="-12694"/>
            <a:chExt cx="11967843" cy="568990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C47232B-AA36-4054-91B9-8A58B1EB5A7C}"/>
                </a:ext>
              </a:extLst>
            </p:cNvPr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10FD2C3-F226-42E6-A01E-50BAFB037D89}"/>
                </a:ext>
              </a:extLst>
            </p:cNvPr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326E1C1-191D-4CBC-9151-C6FB8AFCA679}"/>
                </a:ext>
              </a:extLst>
            </p:cNvPr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68D53E4-BBD0-4F2E-B5E9-1CDB627A84B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noProof="0"/>
              <a:t>EDIT MASTER TEXT STYLES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C9B40841-64AD-4F36-A387-1216248472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Title 22">
            <a:extLst>
              <a:ext uri="{FF2B5EF4-FFF2-40B4-BE49-F238E27FC236}">
                <a16:creationId xmlns:a16="http://schemas.microsoft.com/office/drawing/2014/main" id="{A7AAB7EE-08F8-4859-95A3-BAB2909A0A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Big Picture</a:t>
            </a:r>
          </a:p>
        </p:txBody>
      </p:sp>
    </p:spTree>
    <p:extLst>
      <p:ext uri="{BB962C8B-B14F-4D97-AF65-F5344CB8AC3E}">
        <p14:creationId xmlns:p14="http://schemas.microsoft.com/office/powerpoint/2010/main" val="365683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6">
            <a:extLst>
              <a:ext uri="{FF2B5EF4-FFF2-40B4-BE49-F238E27FC236}">
                <a16:creationId xmlns:a16="http://schemas.microsoft.com/office/drawing/2014/main" id="{10E52898-F619-494E-9A8E-D3CD0AF8B0E9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07EB11E-BCCF-4D3D-94A5-C5461CC106A2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60EF36E-DD5E-492D-AD65-5711A7E6D3CD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CF02D3A-D463-46FA-BA54-F231414BB7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13FE47-714B-440C-B0F1-CF020E28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C9E707-512B-4E7C-A2EE-18CCAB03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3" name="Media Placeholder 12">
            <a:extLst>
              <a:ext uri="{FF2B5EF4-FFF2-40B4-BE49-F238E27FC236}">
                <a16:creationId xmlns:a16="http://schemas.microsoft.com/office/drawing/2014/main" id="{60B14607-605B-4FF3-A0F5-BB2FCD9460CC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>
          <a:xfrm>
            <a:off x="1743456" y="1113044"/>
            <a:ext cx="8705088" cy="405079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media</a:t>
            </a:r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014D0AB-6E42-4C38-96B3-E4512EF81B12}"/>
              </a:ext>
            </a:extLst>
          </p:cNvPr>
          <p:cNvSpPr/>
          <p:nvPr/>
        </p:nvSpPr>
        <p:spPr>
          <a:xfrm>
            <a:off x="-12729" y="3056551"/>
            <a:ext cx="1309593" cy="470436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0C0C476-0F93-4FFD-8D6A-6F1E2859E1FF}"/>
              </a:ext>
            </a:extLst>
          </p:cNvPr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r>
              <a:rPr lang="en-US" noProof="0" dirty="0"/>
              <a:t> 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7DED860-B2F3-4B02-B7C4-F0FC61CFA7AC}"/>
              </a:ext>
            </a:extLst>
          </p:cNvPr>
          <p:cNvSpPr/>
          <p:nvPr/>
        </p:nvSpPr>
        <p:spPr>
          <a:xfrm>
            <a:off x="10792048" y="-12728"/>
            <a:ext cx="1398594" cy="1665599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8325BE9-BD79-4F37-99D7-6CE4487E9256}"/>
              </a:ext>
            </a:extLst>
          </p:cNvPr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1397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aphic 35">
            <a:extLst>
              <a:ext uri="{FF2B5EF4-FFF2-40B4-BE49-F238E27FC236}">
                <a16:creationId xmlns:a16="http://schemas.microsoft.com/office/drawing/2014/main" id="{B00A1772-2B8D-4677-8511-3E067F67A72F}"/>
              </a:ext>
            </a:extLst>
          </p:cNvPr>
          <p:cNvGrpSpPr/>
          <p:nvPr userDrawn="1"/>
        </p:nvGrpSpPr>
        <p:grpSpPr>
          <a:xfrm>
            <a:off x="6678503" y="1430186"/>
            <a:ext cx="5526208" cy="2613848"/>
            <a:chOff x="6678503" y="665690"/>
            <a:chExt cx="5526208" cy="2613848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FB0F16C2-C8ED-4461-B34C-5CEB29F1C450}"/>
                </a:ext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963814A1-9202-49D2-B985-1785CC4860DE}"/>
                </a:ext>
              </a:extLst>
            </p:cNvPr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2973908-D73D-4ECB-A29B-831C44983FB3}"/>
              </a:ext>
            </a:extLst>
          </p:cNvPr>
          <p:cNvSpPr/>
          <p:nvPr/>
        </p:nvSpPr>
        <p:spPr>
          <a:xfrm>
            <a:off x="5886429" y="5240536"/>
            <a:ext cx="1486046" cy="162576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34FC528-8248-470A-AD71-53711E01005E}"/>
              </a:ext>
            </a:extLst>
          </p:cNvPr>
          <p:cNvSpPr/>
          <p:nvPr/>
        </p:nvSpPr>
        <p:spPr>
          <a:xfrm>
            <a:off x="-13301" y="298479"/>
            <a:ext cx="2679964" cy="762075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C925586-1EA9-4B0D-9E80-91777899FF7C}"/>
              </a:ext>
            </a:extLst>
          </p:cNvPr>
          <p:cNvSpPr/>
          <p:nvPr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82ADE93-C591-447F-A2DD-56E8D22B23F6}"/>
              </a:ext>
            </a:extLst>
          </p:cNvPr>
          <p:cNvSpPr/>
          <p:nvPr/>
        </p:nvSpPr>
        <p:spPr>
          <a:xfrm>
            <a:off x="7752243" y="4099514"/>
            <a:ext cx="4445438" cy="1105009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539762-F7DA-4468-979C-780676B34A92}"/>
              </a:ext>
            </a:extLst>
          </p:cNvPr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BBC2EFA-0E51-48DC-AF99-0FEF25085843}"/>
              </a:ext>
            </a:extLst>
          </p:cNvPr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893AAC6-8427-4BAA-B44F-7B6300936A25}"/>
              </a:ext>
            </a:extLst>
          </p:cNvPr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2C0F1FD-7849-4263-82D0-842B579C6E4E}"/>
              </a:ext>
            </a:extLst>
          </p:cNvPr>
          <p:cNvSpPr/>
          <p:nvPr/>
        </p:nvSpPr>
        <p:spPr>
          <a:xfrm>
            <a:off x="8228540" y="3516857"/>
            <a:ext cx="3975491" cy="1663864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380A7FB8-9381-48A6-9B35-958A6319C8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840000">
            <a:off x="7388594" y="2045086"/>
            <a:ext cx="4821219" cy="1325563"/>
          </a:xfrm>
        </p:spPr>
        <p:txBody>
          <a:bodyPr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You!</a:t>
            </a:r>
          </a:p>
        </p:txBody>
      </p:sp>
      <p:grpSp>
        <p:nvGrpSpPr>
          <p:cNvPr id="23" name="Graphic 21">
            <a:extLst>
              <a:ext uri="{FF2B5EF4-FFF2-40B4-BE49-F238E27FC236}">
                <a16:creationId xmlns:a16="http://schemas.microsoft.com/office/drawing/2014/main" id="{D5BA1DFF-80CB-48BB-B37F-4E2BCFC360C5}"/>
              </a:ext>
            </a:extLst>
          </p:cNvPr>
          <p:cNvGrpSpPr/>
          <p:nvPr/>
        </p:nvGrpSpPr>
        <p:grpSpPr>
          <a:xfrm>
            <a:off x="-12667" y="718133"/>
            <a:ext cx="6444343" cy="6146228"/>
            <a:chOff x="-12667" y="718133"/>
            <a:chExt cx="6444343" cy="6146228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56FD6C1-6CCE-49C3-AC4A-61DC82552BCB}"/>
                </a:ext>
              </a:extLst>
            </p:cNvPr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4BDD5BB-895B-42CC-BF18-F102D9F03740}"/>
                </a:ext>
              </a:extLst>
            </p:cNvPr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9D3DF9C-F94C-4251-879E-05A0C17C1AC4}"/>
                </a:ext>
              </a:extLst>
            </p:cNvPr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0" name="Picture Placeholder 28">
            <a:extLst>
              <a:ext uri="{FF2B5EF4-FFF2-40B4-BE49-F238E27FC236}">
                <a16:creationId xmlns:a16="http://schemas.microsoft.com/office/drawing/2014/main" id="{F9A3D860-4FE0-494E-B1EC-0DC1F2574D4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D53A16E5-EEB1-409A-9BF4-71F08DF7BF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 rot="720000">
            <a:off x="8526498" y="4052877"/>
            <a:ext cx="3689627" cy="642938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617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21020577">
            <a:off x="630442" y="2818995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EDE58A0-A534-4BA6-A842-9291BD21B3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853085">
            <a:off x="7075878" y="2826510"/>
            <a:ext cx="4975641" cy="1655762"/>
          </a:xfrm>
        </p:spPr>
        <p:txBody>
          <a:bodyPr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55702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E88D0B4A-E9EE-4F17-AF07-687763131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1075" y="3345999"/>
            <a:ext cx="7319700" cy="1500187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04643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6C9B7F00-EB71-4AB0-9B4E-A64B7BB58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225" y="1825625"/>
            <a:ext cx="10442575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9144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F2DC463F-D8D9-4961-B44E-0CCDE38BA2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5DB1D622-84A6-489A-91BE-DF1D23C03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1366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A6B27D7-F5EE-4688-B64B-CDC996CB3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42689"/>
            <a:ext cx="5157787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9D3AFCF0-98C5-4ECC-A2A6-BA8BA0A64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38097"/>
            <a:ext cx="5157787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3F44E47F-9EE9-414B-B2D8-DD6737905A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42689"/>
            <a:ext cx="5183188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D8D8261D-A3B4-4909-8FCD-D7C160F42D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38097"/>
            <a:ext cx="5183188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1523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E80D7DF-92B2-4A46-AA79-DDC69AC8A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1347788"/>
            <a:ext cx="6172200" cy="433053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F0A242F9-0019-4B57-A03D-285B73836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A01F06-84A3-407F-8D89-167A9D402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7985">
            <a:off x="857494" y="721373"/>
            <a:ext cx="3918639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980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1C9B27A5-4499-4F2B-843D-B4AC979D3003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183188" y="1347788"/>
            <a:ext cx="6172200" cy="433053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4C8F7DBB-2923-48F9-AE53-06CE214A3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B5B22-678B-4BFD-ABBC-49961466D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8869">
            <a:off x="857652" y="725128"/>
            <a:ext cx="383327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8724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402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A29EA0-54CE-44CE-A619-B63EB6AA2D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44441" y="2373246"/>
            <a:ext cx="9303119" cy="2111508"/>
          </a:xfrm>
        </p:spPr>
        <p:txBody>
          <a:bodyPr anchor="ctr">
            <a:normAutofit/>
          </a:bodyPr>
          <a:lstStyle>
            <a:lvl1pPr marL="0" indent="0" algn="ctr">
              <a:buNone/>
              <a:defRPr sz="6000"/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552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92285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nu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raphic 2">
            <a:extLst>
              <a:ext uri="{FF2B5EF4-FFF2-40B4-BE49-F238E27FC236}">
                <a16:creationId xmlns:a16="http://schemas.microsoft.com/office/drawing/2014/main" id="{5D6F87F4-A9FD-42C2-B2B3-2EBAE9413A33}"/>
              </a:ext>
            </a:extLst>
          </p:cNvPr>
          <p:cNvSpPr/>
          <p:nvPr/>
        </p:nvSpPr>
        <p:spPr>
          <a:xfrm>
            <a:off x="-12778" y="429785"/>
            <a:ext cx="7606299" cy="149068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F27BBFB4-84C4-42C9-9CB3-DFD801CEB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12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26" name="Text Placeholder 24">
            <a:extLst>
              <a:ext uri="{FF2B5EF4-FFF2-40B4-BE49-F238E27FC236}">
                <a16:creationId xmlns:a16="http://schemas.microsoft.com/office/drawing/2014/main" id="{C8BBE7AC-17E7-4828-A40C-39EED5284E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85863" y="2088090"/>
            <a:ext cx="3103110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3" name="Text Placeholder 21">
            <a:extLst>
              <a:ext uri="{FF2B5EF4-FFF2-40B4-BE49-F238E27FC236}">
                <a16:creationId xmlns:a16="http://schemas.microsoft.com/office/drawing/2014/main" id="{FC1057E8-2611-45B5-913B-82D301FE8A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046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A65257E6-B10F-49C0-862A-53648E3F2D0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603" y="2088090"/>
            <a:ext cx="2243918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7" name="Text Placeholder 21">
            <a:extLst>
              <a:ext uri="{FF2B5EF4-FFF2-40B4-BE49-F238E27FC236}">
                <a16:creationId xmlns:a16="http://schemas.microsoft.com/office/drawing/2014/main" id="{83A147CC-1513-463A-8B07-CC14AEC845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90713" y="1913782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3</a:t>
            </a:r>
          </a:p>
        </p:txBody>
      </p:sp>
      <p:sp>
        <p:nvSpPr>
          <p:cNvPr id="38" name="Text Placeholder 24">
            <a:extLst>
              <a:ext uri="{FF2B5EF4-FFF2-40B4-BE49-F238E27FC236}">
                <a16:creationId xmlns:a16="http://schemas.microsoft.com/office/drawing/2014/main" id="{BCE98261-6A42-49F1-B208-2E6C24DFCF8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35716" y="2105869"/>
            <a:ext cx="2959116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0" name="Text Placeholder 24">
            <a:extLst>
              <a:ext uri="{FF2B5EF4-FFF2-40B4-BE49-F238E27FC236}">
                <a16:creationId xmlns:a16="http://schemas.microsoft.com/office/drawing/2014/main" id="{937F4311-EBEC-44E3-8542-07503B54D77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9172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3" name="Text Placeholder 24">
            <a:extLst>
              <a:ext uri="{FF2B5EF4-FFF2-40B4-BE49-F238E27FC236}">
                <a16:creationId xmlns:a16="http://schemas.microsoft.com/office/drawing/2014/main" id="{FED4B056-A42A-4115-B98D-177B9AFDAB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590348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5" name="Text Placeholder 24">
            <a:extLst>
              <a:ext uri="{FF2B5EF4-FFF2-40B4-BE49-F238E27FC236}">
                <a16:creationId xmlns:a16="http://schemas.microsoft.com/office/drawing/2014/main" id="{2D359611-5488-43D7-A2A6-E60DB2E1D87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9479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6" name="Text Placeholder 24">
            <a:extLst>
              <a:ext uri="{FF2B5EF4-FFF2-40B4-BE49-F238E27FC236}">
                <a16:creationId xmlns:a16="http://schemas.microsoft.com/office/drawing/2014/main" id="{F2182E7C-B18B-4F73-B0D1-86196D992B1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876955" y="2942030"/>
            <a:ext cx="3517877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8" name="Text Placeholder 24">
            <a:extLst>
              <a:ext uri="{FF2B5EF4-FFF2-40B4-BE49-F238E27FC236}">
                <a16:creationId xmlns:a16="http://schemas.microsoft.com/office/drawing/2014/main" id="{3D51A445-889E-44A8-AF12-58BC161D14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1722" y="5607548"/>
            <a:ext cx="3397251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9" name="Text Placeholder 24">
            <a:extLst>
              <a:ext uri="{FF2B5EF4-FFF2-40B4-BE49-F238E27FC236}">
                <a16:creationId xmlns:a16="http://schemas.microsoft.com/office/drawing/2014/main" id="{358BC44E-644D-4E21-A055-1178CD0D269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792" y="4909834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0" name="Text Placeholder 24">
            <a:extLst>
              <a:ext uri="{FF2B5EF4-FFF2-40B4-BE49-F238E27FC236}">
                <a16:creationId xmlns:a16="http://schemas.microsoft.com/office/drawing/2014/main" id="{32C60917-FE9C-4C02-976E-9F4DF95F161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90713" y="4909834"/>
            <a:ext cx="2692939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5" name="Picture Placeholder 12">
            <a:extLst>
              <a:ext uri="{FF2B5EF4-FFF2-40B4-BE49-F238E27FC236}">
                <a16:creationId xmlns:a16="http://schemas.microsoft.com/office/drawing/2014/main" id="{2535BC4C-3D36-473A-B9EF-EC6F3BA6711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91723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6" name="Picture Placeholder 12">
            <a:extLst>
              <a:ext uri="{FF2B5EF4-FFF2-40B4-BE49-F238E27FC236}">
                <a16:creationId xmlns:a16="http://schemas.microsoft.com/office/drawing/2014/main" id="{A1E61843-0C1E-4581-98C1-C9247F7043AC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590348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7" name="Picture Placeholder 12">
            <a:extLst>
              <a:ext uri="{FF2B5EF4-FFF2-40B4-BE49-F238E27FC236}">
                <a16:creationId xmlns:a16="http://schemas.microsoft.com/office/drawing/2014/main" id="{F3B39F0E-B245-4510-8C07-0EC29B83F1B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3" y="3816446"/>
            <a:ext cx="2048256" cy="8961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8" name="Picture Placeholder 9">
            <a:extLst>
              <a:ext uri="{FF2B5EF4-FFF2-40B4-BE49-F238E27FC236}">
                <a16:creationId xmlns:a16="http://schemas.microsoft.com/office/drawing/2014/main" id="{A9E755CD-1A38-4F75-A18E-2D31E4934C8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3864572"/>
            <a:ext cx="1481328" cy="75895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750AC0-7255-417F-919C-19DF42857E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How to use this template</a:t>
            </a:r>
          </a:p>
        </p:txBody>
      </p:sp>
    </p:spTree>
    <p:extLst>
      <p:ext uri="{BB962C8B-B14F-4D97-AF65-F5344CB8AC3E}">
        <p14:creationId xmlns:p14="http://schemas.microsoft.com/office/powerpoint/2010/main" val="246449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7/22/2025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2700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7/22/2025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6010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48292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7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9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10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11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09054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936635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00442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6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8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9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10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290959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5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6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7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8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1098978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6832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7/22/2025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8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191725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1650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2669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2537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3909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smtClean="0"/>
              <a:t>7/22/2025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69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7225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9037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5928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image" Target="../media/image7.jpg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3A523-550D-4EF7-B5BF-4E5BA665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21925" y="59458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1225" y="5945824"/>
            <a:ext cx="2639323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3743" y="5945824"/>
            <a:ext cx="6422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2883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1" r:id="rId7"/>
    <p:sldLayoutId id="2147483655" r:id="rId8"/>
    <p:sldLayoutId id="2147483657" r:id="rId9"/>
    <p:sldLayoutId id="2147483658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9" r:id="rId16"/>
    <p:sldLayoutId id="2147483670" r:id="rId17"/>
    <p:sldLayoutId id="2147483667" r:id="rId18"/>
    <p:sldLayoutId id="2147483671" r:id="rId19"/>
    <p:sldLayoutId id="2147483668" r:id="rId20"/>
    <p:sldLayoutId id="2147483660" r:id="rId21"/>
    <p:sldLayoutId id="2147483672" r:id="rId22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>
          <p15:clr>
            <a:srgbClr val="F26B43"/>
          </p15:clr>
        </p15:guide>
        <p15:guide id="2" pos="3840">
          <p15:clr>
            <a:srgbClr val="F26B43"/>
          </p15:clr>
        </p15:guide>
        <p15:guide id="3" pos="574">
          <p15:clr>
            <a:srgbClr val="F26B43"/>
          </p15:clr>
        </p15:guide>
        <p15:guide id="4" pos="7106">
          <p15:clr>
            <a:srgbClr val="F26B43"/>
          </p15:clr>
        </p15:guide>
        <p15:guide id="5" orient="horz" pos="3748">
          <p15:clr>
            <a:srgbClr val="F26B43"/>
          </p15:clr>
        </p15:guide>
        <p15:guide id="6" pos="3250">
          <p15:clr>
            <a:srgbClr val="F26B43"/>
          </p15:clr>
        </p15:guide>
        <p15:guide id="7" pos="4430">
          <p15:clr>
            <a:srgbClr val="F26B43"/>
          </p15:clr>
        </p15:guide>
        <p15:guide id="8" orient="horz" pos="216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46456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  <p:sldLayoutId id="2147483687" r:id="rId14"/>
    <p:sldLayoutId id="2147483688" r:id="rId15"/>
    <p:sldLayoutId id="2147483689" r:id="rId16"/>
    <p:sldLayoutId id="2147483690" r:id="rId17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riercliffeprimary.co.uk/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A81143F-FBEE-4565-886D-08852310C8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Welcome to </a:t>
            </a:r>
            <a:r>
              <a:rPr lang="en-US"/>
              <a:t>Year 3B </a:t>
            </a:r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F535A0-9A52-40AD-972C-D0F96C9052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840000">
            <a:off x="7841934" y="2795027"/>
            <a:ext cx="4851352" cy="1827069"/>
          </a:xfrm>
        </p:spPr>
        <p:txBody>
          <a:bodyPr>
            <a:normAutofit/>
          </a:bodyPr>
          <a:lstStyle/>
          <a:p>
            <a:r>
              <a:rPr lang="en-US" dirty="0"/>
              <a:t>Meet the Teacher</a:t>
            </a:r>
            <a:endParaRPr lang="ru-RU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671E014-38A6-4604-84E2-0E92500FBC5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 rot="720000">
            <a:off x="9571722" y="685663"/>
            <a:ext cx="1391775" cy="858837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n-US" dirty="0"/>
              <a:t>September</a:t>
            </a:r>
          </a:p>
          <a:p>
            <a:r>
              <a:rPr lang="en-US" dirty="0"/>
              <a:t>2025</a:t>
            </a:r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797919-47A1-45E8-94CE-5E5E039904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85830">
            <a:off x="-616653" y="1582055"/>
            <a:ext cx="6569571" cy="4388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59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2C5F0CE-914A-4E16-929C-4F5AAF3E6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2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0D90A55-445C-4B18-8B41-BB26B23F9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62431" y="380927"/>
            <a:ext cx="4921058" cy="1325563"/>
          </a:xfrm>
        </p:spPr>
        <p:txBody>
          <a:bodyPr/>
          <a:lstStyle/>
          <a:p>
            <a:r>
              <a:rPr lang="en-GB" dirty="0"/>
              <a:t> Teachers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6D264B-662A-4DEF-90D5-CD1E1BFB9AC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76518" y="1476050"/>
            <a:ext cx="11951595" cy="5234716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Mr Brown</a:t>
            </a:r>
          </a:p>
          <a:p>
            <a:r>
              <a:rPr lang="en-GB" sz="4400" dirty="0">
                <a:highlight>
                  <a:srgbClr val="FFFF00"/>
                </a:highlight>
              </a:rPr>
              <a:t>PPA cover one afternoon a week</a:t>
            </a:r>
          </a:p>
          <a:p>
            <a:r>
              <a:rPr lang="en-GB" sz="4400" dirty="0">
                <a:highlight>
                  <a:srgbClr val="FFFF00"/>
                </a:highlight>
              </a:rPr>
              <a:t>PE 2 sessions each week </a:t>
            </a:r>
          </a:p>
          <a:p>
            <a:r>
              <a:rPr lang="en-GB" sz="4400" dirty="0">
                <a:highlight>
                  <a:srgbClr val="FFFF00"/>
                </a:highlight>
              </a:rPr>
              <a:t>PE kit must be in school at all times please and named! No earrings to be worn for PE.</a:t>
            </a:r>
          </a:p>
        </p:txBody>
      </p:sp>
    </p:spTree>
    <p:extLst>
      <p:ext uri="{BB962C8B-B14F-4D97-AF65-F5344CB8AC3E}">
        <p14:creationId xmlns:p14="http://schemas.microsoft.com/office/powerpoint/2010/main" val="140909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5575" y="1980752"/>
            <a:ext cx="3767938" cy="3439751"/>
          </a:xfrm>
        </p:spPr>
        <p:txBody>
          <a:bodyPr>
            <a:normAutofit/>
          </a:bodyPr>
          <a:lstStyle/>
          <a:p>
            <a:pPr algn="ctr"/>
            <a:r>
              <a:rPr lang="en-US" sz="3600" b="0" dirty="0"/>
              <a:t>Morning –doors open 8.45am</a:t>
            </a:r>
          </a:p>
          <a:p>
            <a:pPr algn="ctr"/>
            <a:endParaRPr lang="en-US" sz="3600" b="0" dirty="0"/>
          </a:p>
          <a:p>
            <a:pPr algn="ctr"/>
            <a:r>
              <a:rPr lang="en-US" sz="3600" b="0" dirty="0"/>
              <a:t>Lunch – 12.20pm</a:t>
            </a:r>
          </a:p>
          <a:p>
            <a:endParaRPr lang="en-US" sz="3600" b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>
            <a:normAutofit/>
          </a:bodyPr>
          <a:lstStyle/>
          <a:p>
            <a:r>
              <a:rPr lang="en-US" dirty="0"/>
              <a:t>Times</a:t>
            </a:r>
          </a:p>
        </p:txBody>
      </p:sp>
      <p:sp>
        <p:nvSpPr>
          <p:cNvPr id="6" name="Rectangle 5"/>
          <p:cNvSpPr/>
          <p:nvPr/>
        </p:nvSpPr>
        <p:spPr>
          <a:xfrm>
            <a:off x="4383037" y="929066"/>
            <a:ext cx="8476747" cy="587853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Start of the school day – 8.55am </a:t>
            </a: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Door – 8.45am</a:t>
            </a: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Morning Challenge 8.55am</a:t>
            </a:r>
          </a:p>
          <a:p>
            <a:endParaRPr lang="en-GB" sz="28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End of the school day – 3.30pm</a:t>
            </a: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Door / arrangements – children will be  </a:t>
            </a: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brought out on to the playground and will be </a:t>
            </a: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released from the line </a:t>
            </a:r>
          </a:p>
          <a:p>
            <a:endParaRPr lang="en-GB" sz="28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8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AutoShape 2" descr="Mathletics Students - Apps on Google Pl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50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3ED911DC-1E26-4491-A88D-CA6A6FF41F3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F07987-CE42-40C6-B87E-8351886E0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F28099-49CC-4C50-BFB4-E3501351E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4</a:t>
            </a:fld>
            <a:endParaRPr lang="en-US" noProof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B106CA7-E536-4E90-AFC3-A5A52138C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1094" y="196630"/>
            <a:ext cx="5671156" cy="700842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Example Timetable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44DFF67-F21A-48E1-8AFD-18C2FCBD8C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394" y="1127937"/>
            <a:ext cx="11130521" cy="5730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23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34352" y="1727643"/>
            <a:ext cx="3767938" cy="3402714"/>
          </a:xfrm>
        </p:spPr>
        <p:txBody>
          <a:bodyPr>
            <a:normAutofit/>
          </a:bodyPr>
          <a:lstStyle/>
          <a:p>
            <a:pPr algn="ctr"/>
            <a:r>
              <a:rPr lang="en-US" sz="3600" b="0" dirty="0"/>
              <a:t>Times </a:t>
            </a:r>
          </a:p>
          <a:p>
            <a:endParaRPr lang="en-US" sz="3600" b="0" dirty="0"/>
          </a:p>
          <a:p>
            <a:r>
              <a:rPr lang="en-US" sz="3600" b="0" dirty="0"/>
              <a:t>Morning – 10.30am – 10.45am</a:t>
            </a:r>
          </a:p>
          <a:p>
            <a:endParaRPr lang="en-US" sz="3600" b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>
            <a:normAutofit/>
          </a:bodyPr>
          <a:lstStyle/>
          <a:p>
            <a:r>
              <a:rPr lang="en-US" dirty="0"/>
              <a:t>Playtime</a:t>
            </a:r>
          </a:p>
        </p:txBody>
      </p:sp>
      <p:sp>
        <p:nvSpPr>
          <p:cNvPr id="6" name="Rectangle 5"/>
          <p:cNvSpPr/>
          <p:nvPr/>
        </p:nvSpPr>
        <p:spPr>
          <a:xfrm>
            <a:off x="4619289" y="1202869"/>
            <a:ext cx="8293856" cy="403187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40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Fruit available everyday</a:t>
            </a:r>
          </a:p>
          <a:p>
            <a:endParaRPr lang="en-GB" sz="40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en-GB" sz="40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Fruit, vegetables, cheese or yoghurt from home</a:t>
            </a: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AutoShape 2" descr="Mathletics Students - Apps on Google Pl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08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/>
          <a:lstStyle/>
          <a:p>
            <a:r>
              <a:rPr lang="en-US" dirty="0"/>
              <a:t>Homework</a:t>
            </a:r>
          </a:p>
        </p:txBody>
      </p:sp>
      <p:sp>
        <p:nvSpPr>
          <p:cNvPr id="6" name="Rectangle 5"/>
          <p:cNvSpPr/>
          <p:nvPr/>
        </p:nvSpPr>
        <p:spPr>
          <a:xfrm>
            <a:off x="4138958" y="0"/>
            <a:ext cx="8293856" cy="637097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Out: Friday   </a:t>
            </a: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Due in: Wednesday ​</a:t>
            </a: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 Rounded MT Bold"/>
              </a:rPr>
              <a:t>Homework handed in by Wednesday please! </a:t>
            </a:r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Alternate Math and English homework</a:t>
            </a: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Children to read minimum 3 times per week </a:t>
            </a:r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 Rounded MT Bold"/>
              </a:rPr>
              <a:t>and have their reading record signed.​</a:t>
            </a: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 Rounded MT Bold"/>
              </a:rPr>
              <a:t>Times Table </a:t>
            </a:r>
            <a:r>
              <a:rPr lang="en-GB" sz="2400" dirty="0" err="1">
                <a:solidFill>
                  <a:schemeClr val="accent1">
                    <a:lumMod val="50000"/>
                  </a:schemeClr>
                </a:solidFill>
                <a:latin typeface="Arial Rounded MT Bold"/>
              </a:rPr>
              <a:t>Rockstars</a:t>
            </a:r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 Rounded MT Bold"/>
              </a:rPr>
              <a:t> – prepare for Y4</a:t>
            </a: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/>
            </a:endParaRP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 Rounded MT Bold"/>
              </a:rPr>
              <a:t>Homework / Reading Club: Thursday lunch times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AutoShape 2" descr="Mathletics Students - Apps on Google Pl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4" descr="Homework - Orange Unified School District">
            <a:extLst>
              <a:ext uri="{FF2B5EF4-FFF2-40B4-BE49-F238E27FC236}">
                <a16:creationId xmlns:a16="http://schemas.microsoft.com/office/drawing/2014/main" id="{333D0341-D89C-4748-97F1-DB2332EC8A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68" y="1944897"/>
            <a:ext cx="3368256" cy="325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257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7807" y="1519392"/>
            <a:ext cx="3767938" cy="3402714"/>
          </a:xfrm>
        </p:spPr>
        <p:txBody>
          <a:bodyPr>
            <a:normAutofit/>
          </a:bodyPr>
          <a:lstStyle/>
          <a:p>
            <a:r>
              <a:rPr lang="en-US" sz="4000" dirty="0"/>
              <a:t>Reading at least 3 times a week!  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/>
          <a:lstStyle/>
          <a:p>
            <a:r>
              <a:rPr lang="en-US" dirty="0"/>
              <a:t>Reading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CD58AF3-9C74-4BFC-A1A4-ACE90CB17193}"/>
              </a:ext>
            </a:extLst>
          </p:cNvPr>
          <p:cNvSpPr txBox="1"/>
          <p:nvPr/>
        </p:nvSpPr>
        <p:spPr>
          <a:xfrm>
            <a:off x="614208" y="5717582"/>
            <a:ext cx="10347162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Books are changed as and when needed. </a:t>
            </a:r>
          </a:p>
          <a:p>
            <a:r>
              <a:rPr lang="en-GB" b="1" dirty="0"/>
              <a:t>Children have to put their own reading packets in the correct box. </a:t>
            </a:r>
          </a:p>
          <a:p>
            <a:r>
              <a:rPr lang="en-GB" b="1" dirty="0"/>
              <a:t>They need to bring their books everyday please in order for me to read with your child.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FD4EE07-42A9-49A2-89F0-84FB65A559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4055" y="445826"/>
            <a:ext cx="2670647" cy="3805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6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180000">
            <a:off x="-295935" y="417935"/>
            <a:ext cx="5517955" cy="1325563"/>
          </a:xfrm>
        </p:spPr>
        <p:txBody>
          <a:bodyPr>
            <a:normAutofit/>
          </a:bodyPr>
          <a:lstStyle/>
          <a:p>
            <a:pPr algn="ctr"/>
            <a:r>
              <a:rPr lang="en-GB" sz="6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School uniform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91323" y="1165922"/>
            <a:ext cx="5181600" cy="4847737"/>
          </a:xfrm>
        </p:spPr>
        <p:txBody>
          <a:bodyPr>
            <a:normAutofit lnSpcReduction="10000"/>
          </a:bodyPr>
          <a:lstStyle/>
          <a:p>
            <a:r>
              <a:rPr lang="en-GB" sz="28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If earrings are worn, they must be small plain studs and for health and safety reasons must not be worn for PE</a:t>
            </a:r>
          </a:p>
          <a:p>
            <a:endParaRPr lang="en-GB" dirty="0">
              <a:solidFill>
                <a:srgbClr val="FF0000"/>
              </a:solidFill>
              <a:latin typeface="Letter-join No-Lead 36" panose="02000503000000020003" pitchFamily="50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Please make sure all uniform is clearly named</a:t>
            </a:r>
          </a:p>
          <a:p>
            <a:endParaRPr lang="en-GB" dirty="0">
              <a:solidFill>
                <a:srgbClr val="FF0000"/>
              </a:solidFill>
              <a:latin typeface="Letter-join No-Lead 36" panose="02000503000000020003" pitchFamily="50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No watches or jewellery </a:t>
            </a:r>
          </a:p>
          <a:p>
            <a:endParaRPr lang="en-GB" dirty="0">
              <a:solidFill>
                <a:srgbClr val="FF0000"/>
              </a:solidFill>
              <a:latin typeface="Letter-join No-Lead 36" panose="02000503000000020003" pitchFamily="50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No rucksacks or pencil cases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18920" y="1792936"/>
            <a:ext cx="6014826" cy="33114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4389" y="5104370"/>
            <a:ext cx="4345099" cy="1792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30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7807" y="1519392"/>
            <a:ext cx="3767938" cy="4515648"/>
          </a:xfrm>
        </p:spPr>
        <p:txBody>
          <a:bodyPr>
            <a:normAutofit/>
          </a:bodyPr>
          <a:lstStyle/>
          <a:p>
            <a:r>
              <a:rPr lang="en-US" b="0" dirty="0"/>
              <a:t>P.E.  Will be twice a week. The days will be shared on the class newsletter in September. Please ensure your child has a full PE kit in school at all times.  black/navy shorts or joggers and a white T-shirt, black pumps or trainers.  </a:t>
            </a:r>
          </a:p>
          <a:p>
            <a:endParaRPr lang="en-US" b="0" dirty="0"/>
          </a:p>
          <a:p>
            <a:r>
              <a:rPr lang="en-US" b="0" dirty="0"/>
              <a:t>Please label everything!</a:t>
            </a:r>
          </a:p>
          <a:p>
            <a:endParaRPr lang="en-US" b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/>
          <a:lstStyle/>
          <a:p>
            <a:r>
              <a:rPr lang="en-US" dirty="0"/>
              <a:t>P.E.</a:t>
            </a:r>
          </a:p>
        </p:txBody>
      </p:sp>
      <p:pic>
        <p:nvPicPr>
          <p:cNvPr id="2050" name="Picture 2" descr="Creswell Junior School - PE links">
            <a:extLst>
              <a:ext uri="{FF2B5EF4-FFF2-40B4-BE49-F238E27FC236}">
                <a16:creationId xmlns:a16="http://schemas.microsoft.com/office/drawing/2014/main" id="{03E030B7-D4C9-4DCE-ADDB-1A45F80497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44" r="18627"/>
          <a:stretch/>
        </p:blipFill>
        <p:spPr bwMode="auto">
          <a:xfrm>
            <a:off x="3759893" y="216289"/>
            <a:ext cx="1523643" cy="1210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Uniform | Abbots Green Academy">
            <a:extLst>
              <a:ext uri="{FF2B5EF4-FFF2-40B4-BE49-F238E27FC236}">
                <a16:creationId xmlns:a16="http://schemas.microsoft.com/office/drawing/2014/main" id="{E1DCD98E-E3FA-4E2B-A6F1-6B57535A0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372" y="1519391"/>
            <a:ext cx="2722172" cy="3402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FA Fundraising Page for Briercliffe Primary School - Home | Facebook">
            <a:extLst>
              <a:ext uri="{FF2B5EF4-FFF2-40B4-BE49-F238E27FC236}">
                <a16:creationId xmlns:a16="http://schemas.microsoft.com/office/drawing/2014/main" id="{F58514DD-2E3D-451E-8000-E2A9E655D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22698" y="2774325"/>
            <a:ext cx="201592" cy="200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PFA Fundraising Page for Briercliffe Primary School - Home | Facebook">
            <a:extLst>
              <a:ext uri="{FF2B5EF4-FFF2-40B4-BE49-F238E27FC236}">
                <a16:creationId xmlns:a16="http://schemas.microsoft.com/office/drawing/2014/main" id="{37ED090D-F391-4ED7-8739-D5F803483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62753" y="2452524"/>
            <a:ext cx="181452" cy="180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P.E. Kit | M&amp;S">
            <a:extLst>
              <a:ext uri="{FF2B5EF4-FFF2-40B4-BE49-F238E27FC236}">
                <a16:creationId xmlns:a16="http://schemas.microsoft.com/office/drawing/2014/main" id="{4B138D5E-DA91-4AAA-9700-9DB2494226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4544" y="370306"/>
            <a:ext cx="2353761" cy="3058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remium Shoe Bag - Briercliffe Primary School – School Brands Ltd - Company  No. 10570599">
            <a:extLst>
              <a:ext uri="{FF2B5EF4-FFF2-40B4-BE49-F238E27FC236}">
                <a16:creationId xmlns:a16="http://schemas.microsoft.com/office/drawing/2014/main" id="{53DD1B7E-45C8-49BE-925F-3AFDEE821E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875" y="2452524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199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D843D4-7A28-410A-A05F-FD042D24A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noProof="0" smtClean="0"/>
              <a:pPr>
                <a:spcAft>
                  <a:spcPts val="600"/>
                </a:spcAft>
              </a:pPr>
              <a:t>10</a:t>
            </a:fld>
            <a:endParaRPr lang="en-US" noProof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C2A103D-4337-4548-BAAA-665CA345C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GB" dirty="0"/>
              <a:t>Water Bottles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70F749F-7D33-400D-9E77-87FDAC69F4C9}"/>
              </a:ext>
            </a:extLst>
          </p:cNvPr>
          <p:cNvSpPr/>
          <p:nvPr/>
        </p:nvSpPr>
        <p:spPr>
          <a:xfrm>
            <a:off x="7888341" y="369116"/>
            <a:ext cx="3917659" cy="2600588"/>
          </a:xfrm>
          <a:prstGeom prst="rect">
            <a:avLst/>
          </a:prstGeom>
          <a:gradFill>
            <a:gsLst>
              <a:gs pos="0">
                <a:schemeClr val="tx1"/>
              </a:gs>
              <a:gs pos="100000">
                <a:schemeClr val="tx2"/>
              </a:gs>
            </a:gsLst>
            <a:lin ang="3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3074" name="Picture 2" descr="Best cycling water bottles: 11 insulated and non-insulated options -  BikeRadar">
            <a:extLst>
              <a:ext uri="{FF2B5EF4-FFF2-40B4-BE49-F238E27FC236}">
                <a16:creationId xmlns:a16="http://schemas.microsoft.com/office/drawing/2014/main" id="{CB4F84B2-6DEC-4B66-A0DD-67E132D674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058" y="1831500"/>
            <a:ext cx="4281957" cy="319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CE01890-A5A2-4C0E-BF68-7E120F8BB57D}"/>
              </a:ext>
            </a:extLst>
          </p:cNvPr>
          <p:cNvSpPr txBox="1"/>
          <p:nvPr/>
        </p:nvSpPr>
        <p:spPr>
          <a:xfrm>
            <a:off x="842647" y="5318975"/>
            <a:ext cx="10183968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dirty="0"/>
              <a:t>Please bring in a filled water bottle with your child’s name on.  The children will be able to drink water throughout the day.  Water only please! </a:t>
            </a:r>
          </a:p>
        </p:txBody>
      </p:sp>
    </p:spTree>
    <p:extLst>
      <p:ext uri="{BB962C8B-B14F-4D97-AF65-F5344CB8AC3E}">
        <p14:creationId xmlns:p14="http://schemas.microsoft.com/office/powerpoint/2010/main" val="3352258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8" t="11840" r="4219"/>
          <a:stretch/>
        </p:blipFill>
        <p:spPr>
          <a:xfrm>
            <a:off x="-27214" y="0"/>
            <a:ext cx="5272004" cy="2066192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42" y="2066192"/>
            <a:ext cx="3458589" cy="272039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79754" y="2066192"/>
            <a:ext cx="9346746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rgbClr val="FF0000"/>
                </a:solidFill>
                <a:latin typeface="Letter-join No-Lead 36"/>
              </a:rPr>
              <a:t>Updates </a:t>
            </a:r>
            <a:endParaRPr lang="en-US" dirty="0">
              <a:latin typeface="Letter-join No-Lead 36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Reminders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Links to learning on class page- Website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rgbClr val="FF0000"/>
                </a:solidFill>
                <a:latin typeface="Letter-join No-Lead 36"/>
              </a:rPr>
              <a:t>Unfortunately, we can’t use it as a messaging service.  Please speak to or email the school     office if you need to contact us directly.</a:t>
            </a:r>
          </a:p>
        </p:txBody>
      </p:sp>
    </p:spTree>
    <p:extLst>
      <p:ext uri="{BB962C8B-B14F-4D97-AF65-F5344CB8AC3E}">
        <p14:creationId xmlns:p14="http://schemas.microsoft.com/office/powerpoint/2010/main" val="335918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E1CC3BB-3E38-4EBA-9750-46D2A050C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12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45EBB2A-2F4A-40B0-8073-D5DF46EB1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Website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4F6E95-2558-4EF1-95E4-AFF668DEB3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7F21E3C-AF3D-4BF7-A96E-F0FC5D6E55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888" t="14988" r="5677" b="6948"/>
          <a:stretch/>
        </p:blipFill>
        <p:spPr>
          <a:xfrm>
            <a:off x="255872" y="3098985"/>
            <a:ext cx="3878245" cy="230832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EE0CE53-04B1-45B7-8BC0-0DC941112DA5}"/>
              </a:ext>
            </a:extLst>
          </p:cNvPr>
          <p:cNvSpPr/>
          <p:nvPr/>
        </p:nvSpPr>
        <p:spPr>
          <a:xfrm>
            <a:off x="3972521" y="2108311"/>
            <a:ext cx="892841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u="sng" dirty="0">
                <a:solidFill>
                  <a:srgbClr val="FF0000"/>
                </a:solidFill>
                <a:latin typeface="Letter-join No-Lead 12" panose="02000503000000020003" pitchFamily="50" charset="0"/>
              </a:rPr>
              <a:t>Website </a:t>
            </a:r>
            <a:r>
              <a:rPr lang="en-GB" sz="3600" dirty="0">
                <a:latin typeface="Letter-join No-Lead 12" panose="02000503000000020003" pitchFamily="50" charset="0"/>
                <a:hlinkClick r:id="rId3"/>
              </a:rPr>
              <a:t>Home | Briercliffe Primary School</a:t>
            </a:r>
            <a:endParaRPr lang="en-GB" sz="3600" b="1" u="sng" dirty="0">
              <a:solidFill>
                <a:srgbClr val="FF0000"/>
              </a:solidFill>
              <a:latin typeface="Letter-join No-Lead 12" panose="02000503000000020003" pitchFamily="50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Calendar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Class newsletter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Photos </a:t>
            </a:r>
          </a:p>
        </p:txBody>
      </p:sp>
    </p:spTree>
    <p:extLst>
      <p:ext uri="{BB962C8B-B14F-4D97-AF65-F5344CB8AC3E}">
        <p14:creationId xmlns:p14="http://schemas.microsoft.com/office/powerpoint/2010/main" val="3124675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180000">
            <a:off x="-576383" y="353043"/>
            <a:ext cx="5874866" cy="1325563"/>
          </a:xfrm>
        </p:spPr>
        <p:txBody>
          <a:bodyPr>
            <a:normAutofit/>
          </a:bodyPr>
          <a:lstStyle/>
          <a:p>
            <a:pPr algn="ctr"/>
            <a:r>
              <a:rPr lang="en-GB" sz="5400" u="sng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Independence</a:t>
            </a:r>
            <a:r>
              <a:rPr lang="en-GB" sz="6600" u="sng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 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2519223" y="1884304"/>
            <a:ext cx="9784080" cy="3738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Organisation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Looking after belongings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Shoelaces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Packing bags at the end of the day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Within learning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Reading books </a:t>
            </a:r>
          </a:p>
        </p:txBody>
      </p:sp>
    </p:spTree>
    <p:extLst>
      <p:ext uri="{BB962C8B-B14F-4D97-AF65-F5344CB8AC3E}">
        <p14:creationId xmlns:p14="http://schemas.microsoft.com/office/powerpoint/2010/main" val="1847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11225" y="5945824"/>
            <a:ext cx="9441643" cy="365125"/>
          </a:xfrm>
        </p:spPr>
        <p:txBody>
          <a:bodyPr/>
          <a:lstStyle/>
          <a:p>
            <a:endParaRPr lang="en-US" noProof="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14</a:t>
            </a:fld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Dates -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 rot="-360000">
            <a:off x="77480" y="506643"/>
            <a:ext cx="3890555" cy="1091949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National Assessments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C56E483E-8E80-4347-89AA-007E757FB284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</p:spTree>
    <p:extLst>
      <p:ext uri="{BB962C8B-B14F-4D97-AF65-F5344CB8AC3E}">
        <p14:creationId xmlns:p14="http://schemas.microsoft.com/office/powerpoint/2010/main" val="595179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072662" y="1432792"/>
            <a:ext cx="10207869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u="sng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Medication</a:t>
            </a:r>
          </a:p>
          <a:p>
            <a:pPr algn="ctr"/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If your child needs any prescribed medication please complete a medicine form.</a:t>
            </a:r>
          </a:p>
          <a:p>
            <a:pPr algn="ctr"/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We will administer non prescribed medicine </a:t>
            </a:r>
            <a:r>
              <a:rPr lang="en-GB" sz="3600" dirty="0" err="1">
                <a:solidFill>
                  <a:srgbClr val="FF0000"/>
                </a:solidFill>
                <a:latin typeface="Letter-join No-Lead 36" panose="02000503000000020003" pitchFamily="50" charset="0"/>
              </a:rPr>
              <a:t>eg</a:t>
            </a: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 antihistamine but this must be a brand new sealed bottle accompanied by a medicine form. </a:t>
            </a:r>
          </a:p>
          <a:p>
            <a:pPr algn="ctr"/>
            <a:endParaRPr lang="en-GB" sz="4000" dirty="0">
              <a:solidFill>
                <a:srgbClr val="FF0000"/>
              </a:solidFill>
              <a:latin typeface="Letter-join No-Lead 36" panose="02000503000000020003" pitchFamily="50" charset="0"/>
            </a:endParaRPr>
          </a:p>
          <a:p>
            <a:pPr algn="ctr"/>
            <a:r>
              <a:rPr lang="en-GB" sz="40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All medicine to be taken to the school office.</a:t>
            </a:r>
          </a:p>
        </p:txBody>
      </p:sp>
    </p:spTree>
    <p:extLst>
      <p:ext uri="{BB962C8B-B14F-4D97-AF65-F5344CB8AC3E}">
        <p14:creationId xmlns:p14="http://schemas.microsoft.com/office/powerpoint/2010/main" val="414780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184394">
            <a:off x="-2497963" y="151970"/>
            <a:ext cx="9784080" cy="1508760"/>
          </a:xfrm>
        </p:spPr>
        <p:txBody>
          <a:bodyPr>
            <a:normAutofit/>
          </a:bodyPr>
          <a:lstStyle/>
          <a:p>
            <a:pPr algn="ctr"/>
            <a:r>
              <a:rPr lang="en-GB" sz="48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Parents Evening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3514">
            <a:off x="398433" y="2004816"/>
            <a:ext cx="3818202" cy="381820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54780" y="2971799"/>
            <a:ext cx="7295606" cy="7694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Letter-join No-Lead 36"/>
              </a:rPr>
              <a:t>October or November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2456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A0C4C5-0283-4B56-83EE-18238B069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noProof="0" smtClean="0"/>
              <a:pPr>
                <a:spcAft>
                  <a:spcPts val="600"/>
                </a:spcAft>
              </a:pPr>
              <a:t>17</a:t>
            </a:fld>
            <a:endParaRPr lang="en-US" noProof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569A2B17-500C-455E-907C-A1EA372354E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Send your child in with:</a:t>
            </a:r>
          </a:p>
          <a:p>
            <a:pPr marL="342900" indent="-342900">
              <a:buFontTx/>
              <a:buChar char="-"/>
            </a:pPr>
            <a:r>
              <a:rPr lang="en-US" dirty="0"/>
              <a:t>PE kit</a:t>
            </a:r>
          </a:p>
          <a:p>
            <a:pPr marL="342900" indent="-342900">
              <a:buFontTx/>
              <a:buChar char="-"/>
            </a:pPr>
            <a:r>
              <a:rPr lang="en-US" dirty="0"/>
              <a:t>Water bottle </a:t>
            </a:r>
          </a:p>
          <a:p>
            <a:pPr marL="342900" indent="-342900">
              <a:buFontTx/>
              <a:buChar char="-"/>
            </a:pPr>
            <a:r>
              <a:rPr lang="en-US" dirty="0"/>
              <a:t>Coat </a:t>
            </a:r>
          </a:p>
          <a:p>
            <a:pPr marL="342900" indent="-342900">
              <a:buFontTx/>
              <a:buChar char="-"/>
            </a:pPr>
            <a:r>
              <a:rPr lang="en-US" dirty="0"/>
              <a:t>Book bag</a:t>
            </a:r>
          </a:p>
          <a:p>
            <a:pPr marL="342900" indent="-342900">
              <a:buFontTx/>
              <a:buChar char="-"/>
            </a:pPr>
            <a:r>
              <a:rPr lang="en-US" dirty="0"/>
              <a:t>Labelling!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CDA3E31-8AB2-4527-B339-EEC11E263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64729" y="851154"/>
            <a:ext cx="5191093" cy="1091949"/>
          </a:xfrm>
        </p:spPr>
        <p:txBody>
          <a:bodyPr anchor="ctr">
            <a:normAutofit fontScale="90000"/>
          </a:bodyPr>
          <a:lstStyle/>
          <a:p>
            <a:r>
              <a:rPr lang="en-GB" dirty="0"/>
              <a:t>Please Remember… </a:t>
            </a:r>
          </a:p>
        </p:txBody>
      </p:sp>
      <p:pic>
        <p:nvPicPr>
          <p:cNvPr id="7" name="Video 6" descr="A group of children playing on a playground&#10;&#10;Description automatically generated with low confidence">
            <a:extLst>
              <a:ext uri="{FF2B5EF4-FFF2-40B4-BE49-F238E27FC236}">
                <a16:creationId xmlns:a16="http://schemas.microsoft.com/office/drawing/2014/main" id="{F05C9A6E-BB41-4A63-B4EC-175EED9A0DA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l="12980" r="2736"/>
          <a:stretch/>
        </p:blipFill>
        <p:spPr>
          <a:xfrm>
            <a:off x="5653824" y="1"/>
            <a:ext cx="6545167" cy="4380642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  <a:noFill/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15A4565-E38B-486F-904F-BA7F82BA6248}"/>
              </a:ext>
            </a:extLst>
          </p:cNvPr>
          <p:cNvSpPr txBox="1"/>
          <p:nvPr/>
        </p:nvSpPr>
        <p:spPr>
          <a:xfrm>
            <a:off x="1500731" y="5772751"/>
            <a:ext cx="9195787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dirty="0"/>
              <a:t>After school and before school please can children not play on climbing frames/trim trails.</a:t>
            </a:r>
          </a:p>
        </p:txBody>
      </p:sp>
    </p:spTree>
    <p:extLst>
      <p:ext uri="{BB962C8B-B14F-4D97-AF65-F5344CB8AC3E}">
        <p14:creationId xmlns:p14="http://schemas.microsoft.com/office/powerpoint/2010/main" val="1639339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2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AA4C6-BA7F-40BC-AD51-EFDDDBEA5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  <a:endParaRPr lang="ru-RU" dirty="0"/>
          </a:p>
        </p:txBody>
      </p:sp>
      <p:pic>
        <p:nvPicPr>
          <p:cNvPr id="7" name="Picture Placeholder 6" descr="Boy Carrying Red Backpack">
            <a:extLst>
              <a:ext uri="{FF2B5EF4-FFF2-40B4-BE49-F238E27FC236}">
                <a16:creationId xmlns:a16="http://schemas.microsoft.com/office/drawing/2014/main" id="{10962572-14B4-44BB-89AB-9ADA56D6B40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/>
          <a:srcRect t="21038" b="21038"/>
          <a:stretch/>
        </p:blipFill>
        <p:spPr/>
      </p:pic>
    </p:spTree>
    <p:extLst>
      <p:ext uri="{BB962C8B-B14F-4D97-AF65-F5344CB8AC3E}">
        <p14:creationId xmlns:p14="http://schemas.microsoft.com/office/powerpoint/2010/main" val="192333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Office Theme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66931380_Elementary school presentation_AAS_v4" id="{A1DE4719-C921-4876-B2FB-6B9A65FA4A71}" vid="{085AC972-F1A4-4B51-A582-8C15E7A46936}"/>
    </a:ext>
  </a:extLst>
</a:theme>
</file>

<file path=ppt/theme/theme2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8941308C6164E41A7D2D39B95E02848" ma:contentTypeVersion="18" ma:contentTypeDescription="Create a new document." ma:contentTypeScope="" ma:versionID="fe65fd28631bda91b56b6d645b669988">
  <xsd:schema xmlns:xsd="http://www.w3.org/2001/XMLSchema" xmlns:xs="http://www.w3.org/2001/XMLSchema" xmlns:p="http://schemas.microsoft.com/office/2006/metadata/properties" xmlns:ns3="197ae00e-9928-437f-8ad1-67887f38498f" xmlns:ns4="a4d59b0e-dc8f-4c68-8e66-8eda3df949ec" targetNamespace="http://schemas.microsoft.com/office/2006/metadata/properties" ma:root="true" ma:fieldsID="0b5f9263d2cee85ec0b3bc91aecaa315" ns3:_="" ns4:_="">
    <xsd:import namespace="197ae00e-9928-437f-8ad1-67887f38498f"/>
    <xsd:import namespace="a4d59b0e-dc8f-4c68-8e66-8eda3df949e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_activity" minOccurs="0"/>
                <xsd:element ref="ns3:MediaServiceObjectDetectorVersions" minOccurs="0"/>
                <xsd:element ref="ns3:MediaLengthInSecond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7ae00e-9928-437f-8ad1-67887f38498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d59b0e-dc8f-4c68-8e66-8eda3df949ec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197ae00e-9928-437f-8ad1-67887f38498f" xsi:nil="true"/>
    <_activity xmlns="197ae00e-9928-437f-8ad1-67887f38498f" xsi:nil="true"/>
  </documentManagement>
</p:properties>
</file>

<file path=customXml/itemProps1.xml><?xml version="1.0" encoding="utf-8"?>
<ds:datastoreItem xmlns:ds="http://schemas.openxmlformats.org/officeDocument/2006/customXml" ds:itemID="{C5EE5440-5A1F-438E-9118-BE5E33F9727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E3B2FCB-B32F-423A-94D5-BEB0C975B1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97ae00e-9928-437f-8ad1-67887f38498f"/>
    <ds:schemaRef ds:uri="a4d59b0e-dc8f-4c68-8e66-8eda3df949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EF6C8FF-3D90-457B-9108-406F928CD7CB}">
  <ds:schemaRefs>
    <ds:schemaRef ds:uri="http://purl.org/dc/dcmitype/"/>
    <ds:schemaRef ds:uri="http://www.w3.org/XML/1998/namespace"/>
    <ds:schemaRef ds:uri="http://purl.org/dc/terms/"/>
    <ds:schemaRef ds:uri="a4d59b0e-dc8f-4c68-8e66-8eda3df949ec"/>
    <ds:schemaRef ds:uri="http://schemas.microsoft.com/office/2006/metadata/properties"/>
    <ds:schemaRef ds:uri="http://schemas.microsoft.com/office/infopath/2007/PartnerControls"/>
    <ds:schemaRef ds:uri="197ae00e-9928-437f-8ad1-67887f38498f"/>
    <ds:schemaRef ds:uri="http://schemas.openxmlformats.org/package/2006/metadata/core-properties"/>
    <ds:schemaRef ds:uri="http://schemas.microsoft.com/office/2006/documentManagement/typ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505</TotalTime>
  <Words>523</Words>
  <Application>Microsoft Office PowerPoint</Application>
  <PresentationFormat>Widescreen</PresentationFormat>
  <Paragraphs>115</Paragraphs>
  <Slides>18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9" baseType="lpstr">
      <vt:lpstr>Arial</vt:lpstr>
      <vt:lpstr>Arial Rounded MT Bold</vt:lpstr>
      <vt:lpstr>Calibri</vt:lpstr>
      <vt:lpstr>Comic Sans MS</vt:lpstr>
      <vt:lpstr>Franklin Gothic Book</vt:lpstr>
      <vt:lpstr>Impact</vt:lpstr>
      <vt:lpstr>Letter-join No-Lead 12</vt:lpstr>
      <vt:lpstr>Letter-join No-Lead 36</vt:lpstr>
      <vt:lpstr>Wingdings</vt:lpstr>
      <vt:lpstr>Office Theme</vt:lpstr>
      <vt:lpstr>Main Event</vt:lpstr>
      <vt:lpstr>Meet the Teacher</vt:lpstr>
      <vt:lpstr> Teachers</vt:lpstr>
      <vt:lpstr>Times</vt:lpstr>
      <vt:lpstr>Example Timetable</vt:lpstr>
      <vt:lpstr>Playtime</vt:lpstr>
      <vt:lpstr>Homework</vt:lpstr>
      <vt:lpstr>Reading</vt:lpstr>
      <vt:lpstr>School uniform</vt:lpstr>
      <vt:lpstr>P.E.</vt:lpstr>
      <vt:lpstr>Water Bottles</vt:lpstr>
      <vt:lpstr>PowerPoint Presentation</vt:lpstr>
      <vt:lpstr>Website</vt:lpstr>
      <vt:lpstr>Independence </vt:lpstr>
      <vt:lpstr>National Assessments</vt:lpstr>
      <vt:lpstr>PowerPoint Presentation</vt:lpstr>
      <vt:lpstr>Parents Evening</vt:lpstr>
      <vt:lpstr>Please Remember… 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Open Evening</dc:title>
  <dc:creator>Rosie Teach</dc:creator>
  <cp:lastModifiedBy>JRamsbottom</cp:lastModifiedBy>
  <cp:revision>129</cp:revision>
  <dcterms:created xsi:type="dcterms:W3CDTF">2021-08-19T12:40:35Z</dcterms:created>
  <dcterms:modified xsi:type="dcterms:W3CDTF">2025-07-22T12:44:09Z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0x01010008941308C6164E41A7D2D39B95E02848</vt:lpwstr>
  </property>
</Properties>
</file>