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278" r:id="rId5"/>
    <p:sldId id="276" r:id="rId6"/>
    <p:sldId id="304" r:id="rId7"/>
    <p:sldId id="280" r:id="rId8"/>
    <p:sldId id="303" r:id="rId9"/>
    <p:sldId id="262" r:id="rId10"/>
    <p:sldId id="281" r:id="rId11"/>
    <p:sldId id="285" r:id="rId12"/>
    <p:sldId id="279" r:id="rId13"/>
    <p:sldId id="269" r:id="rId14"/>
    <p:sldId id="286" r:id="rId15"/>
    <p:sldId id="312" r:id="rId16"/>
    <p:sldId id="300" r:id="rId17"/>
    <p:sldId id="287" r:id="rId18"/>
    <p:sldId id="302" r:id="rId19"/>
    <p:sldId id="305" r:id="rId20"/>
    <p:sldId id="301" r:id="rId21"/>
    <p:sldId id="289" r:id="rId22"/>
    <p:sldId id="271" r:id="rId23"/>
    <p:sldId id="257" r:id="rId24"/>
    <p:sldId id="264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Meet the teacher" id="{8C149DF3-488B-4390-AE5B-2936C525BAC1}">
          <p14:sldIdLst>
            <p14:sldId id="278"/>
            <p14:sldId id="276"/>
            <p14:sldId id="304"/>
            <p14:sldId id="280"/>
            <p14:sldId id="303"/>
            <p14:sldId id="262"/>
            <p14:sldId id="281"/>
            <p14:sldId id="285"/>
            <p14:sldId id="279"/>
            <p14:sldId id="269"/>
            <p14:sldId id="286"/>
            <p14:sldId id="312"/>
            <p14:sldId id="300"/>
            <p14:sldId id="287"/>
            <p14:sldId id="302"/>
            <p14:sldId id="305"/>
            <p14:sldId id="301"/>
            <p14:sldId id="289"/>
            <p14:sldId id="271"/>
            <p14:sldId id="257"/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StPierre" initials="C" lastIdx="2" clrIdx="0">
    <p:extLst>
      <p:ext uri="{19B8F6BF-5375-455C-9EA6-DF929625EA0E}">
        <p15:presenceInfo xmlns:p15="http://schemas.microsoft.com/office/powerpoint/2012/main" userId="CStPierr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65271" autoAdjust="0"/>
  </p:normalViewPr>
  <p:slideViewPr>
    <p:cSldViewPr snapToGrid="0">
      <p:cViewPr varScale="1">
        <p:scale>
          <a:sx n="56" d="100"/>
          <a:sy n="56" d="100"/>
        </p:scale>
        <p:origin x="1260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en-US" noProof="0" smtClean="0"/>
              <a:t>7/11/2025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74117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85177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media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7/11/2025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70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  <p:sldLayoutId id="2147483672" r:id="rId2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ercliffeprimary.co.uk/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Welcome to Year 4 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840000">
            <a:off x="7841934" y="2795027"/>
            <a:ext cx="4851352" cy="1827069"/>
          </a:xfrm>
        </p:spPr>
        <p:txBody>
          <a:bodyPr>
            <a:normAutofit/>
          </a:bodyPr>
          <a:lstStyle/>
          <a:p>
            <a:r>
              <a:rPr lang="en-US" dirty="0"/>
              <a:t>Meet the Teacher</a:t>
            </a:r>
            <a:endParaRPr lang="ru-RU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 rot="720000">
            <a:off x="9571722" y="685663"/>
            <a:ext cx="1391775" cy="858837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US" dirty="0"/>
              <a:t>September</a:t>
            </a:r>
          </a:p>
          <a:p>
            <a:r>
              <a:rPr lang="en-US" dirty="0"/>
              <a:t>2025-26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797919-47A1-45E8-94CE-5E5E03990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85830">
            <a:off x="-616653" y="1582055"/>
            <a:ext cx="6569571" cy="4388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59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2C5F0CE-914A-4E16-929C-4F5AAF3E6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2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D90A55-445C-4B18-8B41-BB26B23F9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62431" y="380927"/>
            <a:ext cx="4921058" cy="1325563"/>
          </a:xfrm>
        </p:spPr>
        <p:txBody>
          <a:bodyPr/>
          <a:lstStyle/>
          <a:p>
            <a:r>
              <a:rPr lang="en-GB" dirty="0"/>
              <a:t> Teachers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6D264B-662A-4DEF-90D5-CD1E1BFB9A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27019" y="1625504"/>
            <a:ext cx="9143976" cy="5234716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Letter-join No-Lead 12" panose="02000503000000020003" pitchFamily="50" charset="0"/>
              </a:rPr>
              <a:t>Teacher: Miss Gawthorpe</a:t>
            </a:r>
          </a:p>
          <a:p>
            <a:endParaRPr lang="en-GB" sz="5400" dirty="0">
              <a:highlight>
                <a:srgbClr val="FFFF00"/>
              </a:highlight>
              <a:latin typeface="Letter-join No-Lead 12" panose="02000503000000020003" pitchFamily="50" charset="0"/>
            </a:endParaRPr>
          </a:p>
          <a:p>
            <a:r>
              <a:rPr lang="en-GB" sz="5400" dirty="0">
                <a:latin typeface="Letter-join No-Lead 12" panose="02000503000000020003" pitchFamily="50" charset="0"/>
              </a:rPr>
              <a:t>PPA cover one afternoon a week</a:t>
            </a:r>
          </a:p>
          <a:p>
            <a:endParaRPr lang="en-GB" sz="5400" dirty="0">
              <a:latin typeface="Letter-join No-Lead 12" panose="02000503000000020003" pitchFamily="50" charset="0"/>
            </a:endParaRPr>
          </a:p>
          <a:p>
            <a:r>
              <a:rPr lang="en-GB" sz="5400" dirty="0">
                <a:latin typeface="Letter-join No-Lead 12" panose="02000503000000020003" pitchFamily="50" charset="0"/>
              </a:rPr>
              <a:t>PE 2 sessions each week – PE kit in school at all times please!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5C13AD-F1EC-4C53-916A-01F04109E94A}"/>
              </a:ext>
            </a:extLst>
          </p:cNvPr>
          <p:cNvSpPr txBox="1"/>
          <p:nvPr/>
        </p:nvSpPr>
        <p:spPr>
          <a:xfrm>
            <a:off x="3046095" y="3244334"/>
            <a:ext cx="61379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grpSp>
        <p:nvGrpSpPr>
          <p:cNvPr id="7" name="Group 2">
            <a:extLst>
              <a:ext uri="{FF2B5EF4-FFF2-40B4-BE49-F238E27FC236}">
                <a16:creationId xmlns:a16="http://schemas.microsoft.com/office/drawing/2014/main" id="{B22393BE-3C41-40A3-920E-ACE3CE40009D}"/>
              </a:ext>
            </a:extLst>
          </p:cNvPr>
          <p:cNvGrpSpPr/>
          <p:nvPr/>
        </p:nvGrpSpPr>
        <p:grpSpPr>
          <a:xfrm>
            <a:off x="9184005" y="239508"/>
            <a:ext cx="2743200" cy="2771992"/>
            <a:chOff x="0" y="0"/>
            <a:chExt cx="6350000" cy="6349975"/>
          </a:xfrm>
        </p:grpSpPr>
        <p:sp>
          <p:nvSpPr>
            <p:cNvPr id="8" name="Freeform 3">
              <a:extLst>
                <a:ext uri="{FF2B5EF4-FFF2-40B4-BE49-F238E27FC236}">
                  <a16:creationId xmlns:a16="http://schemas.microsoft.com/office/drawing/2014/main" id="{4771E2AC-016E-4895-A6C1-9DF64EAEB4D2}"/>
                </a:ext>
              </a:extLst>
            </p:cNvPr>
            <p:cNvSpPr/>
            <p:nvPr/>
          </p:nvSpPr>
          <p:spPr>
            <a:xfrm>
              <a:off x="0" y="0"/>
              <a:ext cx="6350000" cy="6349975"/>
            </a:xfrm>
            <a:custGeom>
              <a:avLst/>
              <a:gdLst/>
              <a:ahLst/>
              <a:cxnLst/>
              <a:rect l="l" t="t" r="r" b="b"/>
              <a:pathLst>
                <a:path w="6350000" h="6349975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t="-16666" b="-16666"/>
              </a:stretch>
            </a:blipFill>
          </p:spPr>
        </p:sp>
      </p:grpSp>
    </p:spTree>
    <p:extLst>
      <p:ext uri="{BB962C8B-B14F-4D97-AF65-F5344CB8AC3E}">
        <p14:creationId xmlns:p14="http://schemas.microsoft.com/office/powerpoint/2010/main" val="140909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575" y="1980752"/>
            <a:ext cx="3767938" cy="3439751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>
                <a:latin typeface="Letter-join No-Lead 12" panose="02000503000000020003" pitchFamily="50" charset="0"/>
              </a:rPr>
              <a:t>Morning –doors open 8.45am</a:t>
            </a:r>
          </a:p>
          <a:p>
            <a:pPr algn="ctr"/>
            <a:endParaRPr lang="en-US" sz="3600" b="0" dirty="0">
              <a:latin typeface="Letter-join No-Lead 12" panose="02000503000000020003" pitchFamily="50" charset="0"/>
            </a:endParaRPr>
          </a:p>
          <a:p>
            <a:pPr algn="ctr"/>
            <a:r>
              <a:rPr lang="en-US" sz="3600" b="0" dirty="0">
                <a:latin typeface="Letter-join No-Lead 12" panose="02000503000000020003" pitchFamily="50" charset="0"/>
              </a:rPr>
              <a:t>Lunch – 12.20-1.20pm </a:t>
            </a:r>
          </a:p>
          <a:p>
            <a:endParaRPr lang="en-US" sz="3600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/>
              <a:t>Times</a:t>
            </a:r>
          </a:p>
        </p:txBody>
      </p:sp>
      <p:sp>
        <p:nvSpPr>
          <p:cNvPr id="6" name="Rectangle 5"/>
          <p:cNvSpPr/>
          <p:nvPr/>
        </p:nvSpPr>
        <p:spPr>
          <a:xfrm>
            <a:off x="4302578" y="26751"/>
            <a:ext cx="7747066" cy="563231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Start of the school day – 8.45am </a:t>
            </a: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Door -  Around new hall on ks2 yard- Year 3 and year 6 entrance.</a:t>
            </a: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Morning Challenge- start as soon as they come into class until 9am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End of the school day – 3.30pm</a:t>
            </a: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Children will be brought onto the KS2 yard, lined up and dismissed one at a time. 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If your child is being collected by anyone different e.g. a friend’s mum, please inform the school office. </a:t>
            </a:r>
            <a:endParaRPr lang="en-GB" sz="20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50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3ED911DC-1E26-4491-A88D-CA6A6FF41F3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F28099-49CC-4C50-BFB4-E3501351E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4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B106CA7-E536-4E90-AFC3-A5A52138C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1095" y="893913"/>
            <a:ext cx="5671156" cy="700842"/>
          </a:xfrm>
        </p:spPr>
        <p:txBody>
          <a:bodyPr>
            <a:normAutofit/>
          </a:bodyPr>
          <a:lstStyle/>
          <a:p>
            <a:r>
              <a:rPr lang="en-GB" dirty="0"/>
              <a:t>Example Timetable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E32386-EBD8-47FC-A527-551C5C9439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162" t="25716" r="16550" b="11547"/>
          <a:stretch/>
        </p:blipFill>
        <p:spPr>
          <a:xfrm>
            <a:off x="1944532" y="1700011"/>
            <a:ext cx="9336243" cy="489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23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4352" y="1727643"/>
            <a:ext cx="3767938" cy="3402714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>
                <a:latin typeface="Letter-join No-Lead 12" panose="02000503000000020003" pitchFamily="50" charset="0"/>
              </a:rPr>
              <a:t>Times </a:t>
            </a:r>
          </a:p>
          <a:p>
            <a:endParaRPr lang="en-US" sz="3600" b="0" dirty="0">
              <a:latin typeface="Letter-join No-Lead 12" panose="02000503000000020003" pitchFamily="50" charset="0"/>
            </a:endParaRPr>
          </a:p>
          <a:p>
            <a:pPr algn="ctr"/>
            <a:r>
              <a:rPr lang="en-US" sz="3600" b="0" dirty="0">
                <a:latin typeface="Letter-join No-Lead 12" panose="02000503000000020003" pitchFamily="50" charset="0"/>
              </a:rPr>
              <a:t>10.30 – 10.45</a:t>
            </a:r>
          </a:p>
          <a:p>
            <a:endParaRPr lang="en-US" sz="3600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/>
              <a:t>Playtime</a:t>
            </a:r>
          </a:p>
        </p:txBody>
      </p:sp>
      <p:sp>
        <p:nvSpPr>
          <p:cNvPr id="6" name="Rectangle 5"/>
          <p:cNvSpPr/>
          <p:nvPr/>
        </p:nvSpPr>
        <p:spPr>
          <a:xfrm>
            <a:off x="4285181" y="482931"/>
            <a:ext cx="7906819" cy="464742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0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Fruit will be available everyday</a:t>
            </a:r>
          </a:p>
          <a:p>
            <a:endParaRPr lang="en-GB" sz="40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40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Fruit, vegetables, cheese or yoghurt are the only snack for breaktime that may be brought from home.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Homework</a:t>
            </a:r>
          </a:p>
        </p:txBody>
      </p:sp>
      <p:sp>
        <p:nvSpPr>
          <p:cNvPr id="6" name="Rectangle 5"/>
          <p:cNvSpPr/>
          <p:nvPr/>
        </p:nvSpPr>
        <p:spPr>
          <a:xfrm>
            <a:off x="4138958" y="58846"/>
            <a:ext cx="7897467" cy="630942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Out: Friday      Due in: Wednesday ​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Homework handed in by Wednesday! 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Alternate Math and English homework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Children to read minimum 3 times per week and have their reading record </a:t>
            </a:r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signed by an adult.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TTR info shared via Dojo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Homework Club – Thursday</a:t>
            </a:r>
            <a:endParaRPr lang="en-GB" sz="20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4" descr="Homework - Orange Unified School District">
            <a:extLst>
              <a:ext uri="{FF2B5EF4-FFF2-40B4-BE49-F238E27FC236}">
                <a16:creationId xmlns:a16="http://schemas.microsoft.com/office/drawing/2014/main" id="{333D0341-D89C-4748-97F1-DB2332EC8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68" y="1944897"/>
            <a:ext cx="3368256" cy="325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57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519392"/>
            <a:ext cx="3767938" cy="3402714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Letter-join No-Lead 12" panose="02000503000000020003" pitchFamily="50" charset="0"/>
              </a:rPr>
              <a:t>Reading at least 3 times a week!  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Reading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D58AF3-9C74-4BFC-A1A4-ACE90CB17193}"/>
              </a:ext>
            </a:extLst>
          </p:cNvPr>
          <p:cNvSpPr txBox="1"/>
          <p:nvPr/>
        </p:nvSpPr>
        <p:spPr>
          <a:xfrm>
            <a:off x="7886700" y="665522"/>
            <a:ext cx="3714750" cy="35394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dirty="0">
                <a:solidFill>
                  <a:schemeClr val="tx1">
                    <a:lumMod val="50000"/>
                  </a:schemeClr>
                </a:solidFill>
                <a:latin typeface="Letter-join No-Lead 12" panose="02000503000000020003" pitchFamily="50" charset="0"/>
              </a:rPr>
              <a:t>Children have to put their own reading bags in the correct box for their Guided Reading group. </a:t>
            </a:r>
          </a:p>
          <a:p>
            <a:endParaRPr lang="en-GB" sz="2800" b="1" dirty="0">
              <a:solidFill>
                <a:schemeClr val="tx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b="1" dirty="0">
                <a:solidFill>
                  <a:schemeClr val="tx1">
                    <a:lumMod val="50000"/>
                  </a:schemeClr>
                </a:solidFill>
                <a:latin typeface="Letter-join No-Lead 12" panose="02000503000000020003" pitchFamily="50" charset="0"/>
              </a:rPr>
              <a:t>They need to bring their books everyday please.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D4EE07-42A9-49A2-89F0-84FB65A55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7042" y="400106"/>
            <a:ext cx="2670647" cy="38054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50857A4-549C-4BD4-9A12-F57566629AB9}"/>
              </a:ext>
            </a:extLst>
          </p:cNvPr>
          <p:cNvSpPr txBox="1"/>
          <p:nvPr/>
        </p:nvSpPr>
        <p:spPr>
          <a:xfrm>
            <a:off x="168830" y="5453381"/>
            <a:ext cx="10026730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b="1" dirty="0">
              <a:solidFill>
                <a:schemeClr val="tx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4000" b="1" dirty="0">
                <a:solidFill>
                  <a:schemeClr val="tx1">
                    <a:lumMod val="50000"/>
                  </a:schemeClr>
                </a:solidFill>
                <a:latin typeface="Letter-join No-Lead 12" panose="02000503000000020003" pitchFamily="50" charset="0"/>
              </a:rPr>
              <a:t>Wednesday to Wednesday = Reading Week </a:t>
            </a:r>
          </a:p>
        </p:txBody>
      </p:sp>
    </p:spTree>
    <p:extLst>
      <p:ext uri="{BB962C8B-B14F-4D97-AF65-F5344CB8AC3E}">
        <p14:creationId xmlns:p14="http://schemas.microsoft.com/office/powerpoint/2010/main" val="31036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295935" y="417935"/>
            <a:ext cx="551795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School uniform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3746" y="1153043"/>
            <a:ext cx="5181600" cy="4847737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solidFill>
                  <a:schemeClr val="tx1">
                    <a:lumMod val="50000"/>
                  </a:schemeClr>
                </a:solidFill>
                <a:latin typeface="Letter-join No-Lead 12" panose="02000503000000020003" pitchFamily="50" charset="0"/>
              </a:rPr>
              <a:t>If earrings are worn, they must be small plain studs and for health and safety reasons must not be worn for PE.</a:t>
            </a:r>
          </a:p>
          <a:p>
            <a:endParaRPr lang="en-GB" dirty="0">
              <a:solidFill>
                <a:schemeClr val="tx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dirty="0">
                <a:solidFill>
                  <a:schemeClr val="tx1">
                    <a:lumMod val="50000"/>
                  </a:schemeClr>
                </a:solidFill>
                <a:latin typeface="Letter-join No-Lead 12" panose="02000503000000020003" pitchFamily="50" charset="0"/>
              </a:rPr>
              <a:t>Please make sure all uniform is clearly named.</a:t>
            </a:r>
          </a:p>
          <a:p>
            <a:endParaRPr lang="en-GB" dirty="0">
              <a:solidFill>
                <a:schemeClr val="tx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dirty="0">
                <a:solidFill>
                  <a:schemeClr val="tx1">
                    <a:lumMod val="50000"/>
                  </a:schemeClr>
                </a:solidFill>
                <a:latin typeface="Letter-join No-Lead 12" panose="02000503000000020003" pitchFamily="50" charset="0"/>
              </a:rPr>
              <a:t>No watches or jewellery.</a:t>
            </a:r>
          </a:p>
          <a:p>
            <a:endParaRPr lang="en-GB" dirty="0">
              <a:solidFill>
                <a:schemeClr val="tx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dirty="0">
                <a:solidFill>
                  <a:schemeClr val="tx1">
                    <a:lumMod val="50000"/>
                  </a:schemeClr>
                </a:solidFill>
                <a:latin typeface="Letter-join No-Lead 12" panose="02000503000000020003" pitchFamily="50" charset="0"/>
              </a:rPr>
              <a:t>No rucksacks or pencil cases.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8920" y="1792936"/>
            <a:ext cx="5876039" cy="3311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389" y="5104370"/>
            <a:ext cx="4345099" cy="179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30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519392"/>
            <a:ext cx="3767938" cy="5018568"/>
          </a:xfrm>
        </p:spPr>
        <p:txBody>
          <a:bodyPr>
            <a:normAutofit fontScale="92500" lnSpcReduction="20000"/>
          </a:bodyPr>
          <a:lstStyle/>
          <a:p>
            <a:endParaRPr lang="en-US" sz="2800" b="0" dirty="0">
              <a:latin typeface="Letter-join No-Lead 12" panose="02000503000000020003" pitchFamily="50" charset="0"/>
            </a:endParaRPr>
          </a:p>
          <a:p>
            <a:r>
              <a:rPr lang="en-US" sz="2800" b="0" dirty="0">
                <a:latin typeface="Letter-join No-Lead 12" panose="02000503000000020003" pitchFamily="50" charset="0"/>
              </a:rPr>
              <a:t>Will be twice a week. </a:t>
            </a:r>
          </a:p>
          <a:p>
            <a:r>
              <a:rPr lang="en-US" sz="2800" b="0" dirty="0">
                <a:latin typeface="Letter-join No-Lead 12" panose="02000503000000020003" pitchFamily="50" charset="0"/>
              </a:rPr>
              <a:t>The days will be shared on the class newsletter in September. </a:t>
            </a:r>
          </a:p>
          <a:p>
            <a:r>
              <a:rPr lang="en-US" sz="2800" b="0" dirty="0">
                <a:latin typeface="Letter-join No-Lead 12" panose="02000503000000020003" pitchFamily="50" charset="0"/>
              </a:rPr>
              <a:t>Please ensure your child has a full PE kit in school at all times. </a:t>
            </a:r>
          </a:p>
          <a:p>
            <a:r>
              <a:rPr lang="en-US" sz="2800" b="0" dirty="0">
                <a:latin typeface="Letter-join No-Lead 12" panose="02000503000000020003" pitchFamily="50" charset="0"/>
              </a:rPr>
              <a:t>Black/navy shorts or joggers and a white T-shirt, black pumps or trainers.  </a:t>
            </a:r>
          </a:p>
          <a:p>
            <a:endParaRPr lang="en-US" sz="2800" b="0" dirty="0">
              <a:latin typeface="Letter-join No-Lead 12" panose="02000503000000020003" pitchFamily="50" charset="0"/>
            </a:endParaRPr>
          </a:p>
          <a:p>
            <a:r>
              <a:rPr lang="en-US" sz="2800" b="0" dirty="0">
                <a:latin typeface="Letter-join No-Lead 12" panose="02000503000000020003" pitchFamily="50" charset="0"/>
              </a:rPr>
              <a:t>Please </a:t>
            </a:r>
            <a:r>
              <a:rPr lang="en-US" sz="2800" dirty="0">
                <a:latin typeface="Letter-join No-Lead 12" panose="02000503000000020003" pitchFamily="50" charset="0"/>
              </a:rPr>
              <a:t>label</a:t>
            </a:r>
            <a:r>
              <a:rPr lang="en-US" sz="2800" b="0" dirty="0">
                <a:latin typeface="Letter-join No-Lead 12" panose="02000503000000020003" pitchFamily="50" charset="0"/>
              </a:rPr>
              <a:t> everything!</a:t>
            </a:r>
          </a:p>
          <a:p>
            <a:endParaRPr lang="en-US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P.E.</a:t>
            </a:r>
          </a:p>
        </p:txBody>
      </p:sp>
      <p:pic>
        <p:nvPicPr>
          <p:cNvPr id="2050" name="Picture 2" descr="Creswell Junior School - PE links">
            <a:extLst>
              <a:ext uri="{FF2B5EF4-FFF2-40B4-BE49-F238E27FC236}">
                <a16:creationId xmlns:a16="http://schemas.microsoft.com/office/drawing/2014/main" id="{03E030B7-D4C9-4DCE-ADDB-1A45F80497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4" r="18627"/>
          <a:stretch/>
        </p:blipFill>
        <p:spPr bwMode="auto">
          <a:xfrm>
            <a:off x="3759893" y="216289"/>
            <a:ext cx="1523643" cy="121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iform | Abbots Green Academy">
            <a:extLst>
              <a:ext uri="{FF2B5EF4-FFF2-40B4-BE49-F238E27FC236}">
                <a16:creationId xmlns:a16="http://schemas.microsoft.com/office/drawing/2014/main" id="{E1DCD98E-E3FA-4E2B-A6F1-6B57535A0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72" y="1519391"/>
            <a:ext cx="2722172" cy="340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FA Fundraising Page for Briercliffe Primary School - Home | Facebook">
            <a:extLst>
              <a:ext uri="{FF2B5EF4-FFF2-40B4-BE49-F238E27FC236}">
                <a16:creationId xmlns:a16="http://schemas.microsoft.com/office/drawing/2014/main" id="{F58514DD-2E3D-451E-8000-E2A9E655D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2698" y="2774325"/>
            <a:ext cx="201592" cy="20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FA Fundraising Page for Briercliffe Primary School - Home | Facebook">
            <a:extLst>
              <a:ext uri="{FF2B5EF4-FFF2-40B4-BE49-F238E27FC236}">
                <a16:creationId xmlns:a16="http://schemas.microsoft.com/office/drawing/2014/main" id="{37ED090D-F391-4ED7-8739-D5F80348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62753" y="2452524"/>
            <a:ext cx="181452" cy="180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P.E. Kit | M&amp;S">
            <a:extLst>
              <a:ext uri="{FF2B5EF4-FFF2-40B4-BE49-F238E27FC236}">
                <a16:creationId xmlns:a16="http://schemas.microsoft.com/office/drawing/2014/main" id="{4B138D5E-DA91-4AAA-9700-9DB249422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544" y="370306"/>
            <a:ext cx="2353761" cy="305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remium Shoe Bag - Briercliffe Primary School – School Brands Ltd - Company  No. 10570599">
            <a:extLst>
              <a:ext uri="{FF2B5EF4-FFF2-40B4-BE49-F238E27FC236}">
                <a16:creationId xmlns:a16="http://schemas.microsoft.com/office/drawing/2014/main" id="{53DD1B7E-45C8-49BE-925F-3AFDEE821E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75" y="245252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99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843D4-7A28-410A-A05F-FD042D24A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10</a:t>
            </a:fld>
            <a:endParaRPr lang="en-US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2A103D-4337-4548-BAAA-665CA345C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/>
              <a:t>Water Bottles</a:t>
            </a:r>
          </a:p>
        </p:txBody>
      </p:sp>
      <p:pic>
        <p:nvPicPr>
          <p:cNvPr id="3074" name="Picture 2" descr="Best cycling water bottles: 11 insulated and non-insulated options -  BikeRadar">
            <a:extLst>
              <a:ext uri="{FF2B5EF4-FFF2-40B4-BE49-F238E27FC236}">
                <a16:creationId xmlns:a16="http://schemas.microsoft.com/office/drawing/2014/main" id="{CB4F84B2-6DEC-4B66-A0DD-67E132D67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00" y="1855995"/>
            <a:ext cx="5989731" cy="4469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CE01890-A5A2-4C0E-BF68-7E120F8BB57D}"/>
              </a:ext>
            </a:extLst>
          </p:cNvPr>
          <p:cNvSpPr txBox="1"/>
          <p:nvPr/>
        </p:nvSpPr>
        <p:spPr>
          <a:xfrm>
            <a:off x="6875385" y="717758"/>
            <a:ext cx="4930615" cy="507831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dirty="0">
                <a:latin typeface="Letter-join No-Lead 12" panose="02000503000000020003" pitchFamily="50" charset="0"/>
              </a:rPr>
              <a:t>Please bring in a filled water bottle with your child’s name on. </a:t>
            </a:r>
          </a:p>
          <a:p>
            <a:endParaRPr lang="en-GB" sz="3600" dirty="0">
              <a:latin typeface="Letter-join No-Lead 12" panose="02000503000000020003" pitchFamily="50" charset="0"/>
            </a:endParaRPr>
          </a:p>
          <a:p>
            <a:r>
              <a:rPr lang="en-GB" sz="3600" dirty="0">
                <a:latin typeface="Letter-join No-Lead 12" panose="02000503000000020003" pitchFamily="50" charset="0"/>
              </a:rPr>
              <a:t>Water has a station by the sink where your bottle can stay during the day.  </a:t>
            </a:r>
          </a:p>
          <a:p>
            <a:endParaRPr lang="en-GB" sz="3600" dirty="0">
              <a:latin typeface="Letter-join No-Lead 12" panose="02000503000000020003" pitchFamily="50" charset="0"/>
            </a:endParaRPr>
          </a:p>
          <a:p>
            <a:r>
              <a:rPr lang="en-GB" sz="3600" dirty="0">
                <a:latin typeface="Letter-join No-Lead 12" panose="02000503000000020003" pitchFamily="50" charset="0"/>
              </a:rPr>
              <a:t>Water only please! </a:t>
            </a:r>
          </a:p>
        </p:txBody>
      </p:sp>
    </p:spTree>
    <p:extLst>
      <p:ext uri="{BB962C8B-B14F-4D97-AF65-F5344CB8AC3E}">
        <p14:creationId xmlns:p14="http://schemas.microsoft.com/office/powerpoint/2010/main" val="335225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8" t="11840" r="4219"/>
          <a:stretch/>
        </p:blipFill>
        <p:spPr>
          <a:xfrm>
            <a:off x="164108" y="119952"/>
            <a:ext cx="5272004" cy="206619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08" y="4497716"/>
            <a:ext cx="3000763" cy="236028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4109" y="1820060"/>
            <a:ext cx="11863783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Updates 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Reminders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Weekly Websites – Class pages link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2800" dirty="0">
              <a:solidFill>
                <a:srgbClr val="FF0000"/>
              </a:solidFill>
              <a:latin typeface="Letter-join No-Lead 12" panose="02000503000000020003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Class Dojos - We can’t use it as a messaging service. Please speak to me  or email the school office if you need to contact us directly</a:t>
            </a:r>
            <a:r>
              <a:rPr lang="en-GB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10FB44-048F-4C2B-8507-4888E43F1527}"/>
              </a:ext>
            </a:extLst>
          </p:cNvPr>
          <p:cNvSpPr txBox="1"/>
          <p:nvPr/>
        </p:nvSpPr>
        <p:spPr>
          <a:xfrm>
            <a:off x="3164871" y="5284922"/>
            <a:ext cx="73429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Letter-join No-Lead 12" panose="02000503000000020003" pitchFamily="50" charset="0"/>
              </a:rPr>
              <a:t>Every 100 Dojos you get, you can go into Miss Gawthorpe’s rewards box</a:t>
            </a:r>
          </a:p>
        </p:txBody>
      </p:sp>
    </p:spTree>
    <p:extLst>
      <p:ext uri="{BB962C8B-B14F-4D97-AF65-F5344CB8AC3E}">
        <p14:creationId xmlns:p14="http://schemas.microsoft.com/office/powerpoint/2010/main" val="335918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12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Good to be Green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4055" y="1942690"/>
            <a:ext cx="11755479" cy="347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39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E1CC3BB-3E38-4EBA-9750-46D2A050C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13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45EBB2A-2F4A-40B0-8073-D5DF46EB1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Website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4F6E95-2558-4EF1-95E4-AFF668DEB3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F21E3C-AF3D-4BF7-A96E-F0FC5D6E55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88" t="14988" r="5677" b="6948"/>
          <a:stretch/>
        </p:blipFill>
        <p:spPr>
          <a:xfrm>
            <a:off x="643527" y="2530678"/>
            <a:ext cx="3592286" cy="248468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EE0CE53-04B1-45B7-8BC0-0DC941112DA5}"/>
              </a:ext>
            </a:extLst>
          </p:cNvPr>
          <p:cNvSpPr/>
          <p:nvPr/>
        </p:nvSpPr>
        <p:spPr>
          <a:xfrm>
            <a:off x="4340316" y="2108311"/>
            <a:ext cx="89284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Website</a:t>
            </a:r>
          </a:p>
          <a:p>
            <a:r>
              <a:rPr lang="en-GB" sz="3600" dirty="0">
                <a:latin typeface="Letter-join No-Lead 12" panose="02000503000000020003" pitchFamily="50" charset="0"/>
                <a:hlinkClick r:id="rId3"/>
              </a:rPr>
              <a:t>Home | Briercliffe Primary School</a:t>
            </a:r>
            <a:endParaRPr lang="en-GB" sz="3600" b="1" u="sng" dirty="0">
              <a:solidFill>
                <a:srgbClr val="FF0000"/>
              </a:solidFill>
              <a:latin typeface="Letter-join No-Lead 12" panose="02000503000000020003" pitchFamily="50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Calendar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Class newsletter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Photos of the week’s learning</a:t>
            </a:r>
          </a:p>
        </p:txBody>
      </p:sp>
    </p:spTree>
    <p:extLst>
      <p:ext uri="{BB962C8B-B14F-4D97-AF65-F5344CB8AC3E}">
        <p14:creationId xmlns:p14="http://schemas.microsoft.com/office/powerpoint/2010/main" val="312467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576383" y="353043"/>
            <a:ext cx="5874866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Independence</a:t>
            </a:r>
            <a:r>
              <a:rPr lang="en-GB" sz="66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 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2176323" y="1815724"/>
            <a:ext cx="9784080" cy="4406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Organisation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Looking after belongings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Shoelaces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Packing bags at the end of the day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Within learning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Reading books </a:t>
            </a:r>
          </a:p>
        </p:txBody>
      </p:sp>
    </p:spTree>
    <p:extLst>
      <p:ext uri="{BB962C8B-B14F-4D97-AF65-F5344CB8AC3E}">
        <p14:creationId xmlns:p14="http://schemas.microsoft.com/office/powerpoint/2010/main" val="1847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15</a:t>
            </a:fld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6000" y="1494263"/>
            <a:ext cx="4913372" cy="5363736"/>
          </a:xfrm>
        </p:spPr>
        <p:txBody>
          <a:bodyPr>
            <a:noAutofit/>
          </a:bodyPr>
          <a:lstStyle/>
          <a:p>
            <a:r>
              <a:rPr lang="en-GB" sz="3200" dirty="0">
                <a:latin typeface="Letter-join No-Lead 12" panose="02000503000000020003" pitchFamily="50" charset="0"/>
              </a:rPr>
              <a:t>Multiplication tables check.</a:t>
            </a:r>
          </a:p>
          <a:p>
            <a:endParaRPr lang="en-GB" sz="3200" dirty="0">
              <a:latin typeface="Letter-join No-Lead 12" panose="02000503000000020003" pitchFamily="50" charset="0"/>
            </a:endParaRPr>
          </a:p>
          <a:p>
            <a:r>
              <a:rPr lang="en-GB" sz="3200" dirty="0">
                <a:latin typeface="Letter-join No-Lead 12" panose="02000503000000020003" pitchFamily="50" charset="0"/>
              </a:rPr>
              <a:t>Statutory</a:t>
            </a:r>
          </a:p>
          <a:p>
            <a:endParaRPr lang="en-GB" sz="3200" dirty="0">
              <a:latin typeface="Letter-join No-Lead 12" panose="02000503000000020003" pitchFamily="50" charset="0"/>
            </a:endParaRPr>
          </a:p>
          <a:p>
            <a:r>
              <a:rPr lang="en-GB" sz="3200" dirty="0">
                <a:latin typeface="Letter-join No-Lead 12" panose="02000503000000020003" pitchFamily="50" charset="0"/>
              </a:rPr>
              <a:t>Fluent recall of times tables. </a:t>
            </a:r>
          </a:p>
          <a:p>
            <a:endParaRPr lang="en-GB" sz="3200" dirty="0">
              <a:latin typeface="Letter-join No-Lead 12" panose="02000503000000020003" pitchFamily="50" charset="0"/>
            </a:endParaRPr>
          </a:p>
          <a:p>
            <a:r>
              <a:rPr lang="en-GB" sz="3200" dirty="0">
                <a:latin typeface="Letter-join No-Lead 12" panose="02000503000000020003" pitchFamily="50" charset="0"/>
              </a:rPr>
              <a:t>Dates – June 2026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 rot="-360000">
            <a:off x="77480" y="506643"/>
            <a:ext cx="3890555" cy="109194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National Assessments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56E483E-8E80-4347-89AA-007E757FB284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93DD96-4A05-4F35-83BC-BCAF70A89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3510" y="-35684"/>
            <a:ext cx="4755950" cy="692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7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16</a:t>
            </a:fld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5944" y="1684205"/>
            <a:ext cx="4913372" cy="4776107"/>
          </a:xfrm>
        </p:spPr>
        <p:txBody>
          <a:bodyPr>
            <a:noAutofit/>
          </a:bodyPr>
          <a:lstStyle/>
          <a:p>
            <a:r>
              <a:rPr lang="en-GB" sz="3200" dirty="0">
                <a:latin typeface="Letter-join No-Lead 12" panose="02000503000000020003" pitchFamily="50" charset="0"/>
              </a:rPr>
              <a:t>NFER</a:t>
            </a:r>
          </a:p>
          <a:p>
            <a:endParaRPr lang="en-GB" sz="3200" dirty="0">
              <a:latin typeface="Letter-join No-Lead 12" panose="02000503000000020003" pitchFamily="50" charset="0"/>
            </a:endParaRPr>
          </a:p>
          <a:p>
            <a:r>
              <a:rPr lang="en-GB" sz="3200" dirty="0">
                <a:latin typeface="Letter-join No-Lead 12" panose="02000503000000020003" pitchFamily="50" charset="0"/>
              </a:rPr>
              <a:t>Statutory - </a:t>
            </a:r>
          </a:p>
          <a:p>
            <a:r>
              <a:rPr lang="en-GB" sz="3200" dirty="0">
                <a:latin typeface="Letter-join No-Lead 12" panose="02000503000000020003" pitchFamily="50" charset="0"/>
              </a:rPr>
              <a:t>Autumn </a:t>
            </a:r>
          </a:p>
          <a:p>
            <a:r>
              <a:rPr lang="en-GB" sz="3200" dirty="0">
                <a:latin typeface="Letter-join No-Lead 12" panose="02000503000000020003" pitchFamily="50" charset="0"/>
              </a:rPr>
              <a:t>Spring</a:t>
            </a:r>
          </a:p>
          <a:p>
            <a:r>
              <a:rPr lang="en-GB" sz="3200" dirty="0">
                <a:latin typeface="Letter-join No-Lead 12" panose="02000503000000020003" pitchFamily="50" charset="0"/>
              </a:rPr>
              <a:t>Summer</a:t>
            </a:r>
          </a:p>
          <a:p>
            <a:endParaRPr lang="en-GB" sz="3200" dirty="0">
              <a:latin typeface="Letter-join No-Lead 12" panose="02000503000000020003" pitchFamily="50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 rot="-360000">
            <a:off x="77480" y="506643"/>
            <a:ext cx="3890555" cy="109194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National Assessments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56E483E-8E80-4347-89AA-007E757FB284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pic>
        <p:nvPicPr>
          <p:cNvPr id="1026" name="Picture 2" descr="NFER Tests - NFER">
            <a:extLst>
              <a:ext uri="{FF2B5EF4-FFF2-40B4-BE49-F238E27FC236}">
                <a16:creationId xmlns:a16="http://schemas.microsoft.com/office/drawing/2014/main" id="{A86DC7CD-DF04-47C4-B078-4B05CF6DB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496" y="95139"/>
            <a:ext cx="6618420" cy="442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85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72662" y="1432792"/>
            <a:ext cx="10207869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u="sng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Medication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If your child needs any prescribed medication please complete a medicine form.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We will administer non prescribed medicine </a:t>
            </a:r>
            <a:r>
              <a:rPr lang="en-GB" sz="3600" dirty="0" err="1">
                <a:solidFill>
                  <a:srgbClr val="FF0000"/>
                </a:solidFill>
                <a:latin typeface="Letter-join No-Lead 12" panose="02000503000000020003" pitchFamily="50" charset="0"/>
              </a:rPr>
              <a:t>eg</a:t>
            </a:r>
            <a:r>
              <a:rPr lang="en-GB" sz="3600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 antihistamine but this must be a brand new sealed bottle accompanied by a medicine form. </a:t>
            </a:r>
          </a:p>
          <a:p>
            <a:pPr algn="ctr"/>
            <a:endParaRPr lang="en-GB" sz="4000" dirty="0">
              <a:solidFill>
                <a:srgbClr val="FF0000"/>
              </a:solidFill>
              <a:latin typeface="Letter-join No-Lead 12" panose="02000503000000020003" pitchFamily="50" charset="0"/>
            </a:endParaRPr>
          </a:p>
          <a:p>
            <a:pPr algn="ctr"/>
            <a:r>
              <a:rPr lang="en-GB" sz="4000" b="1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All medicine to be taken to the school office.</a:t>
            </a:r>
          </a:p>
        </p:txBody>
      </p:sp>
    </p:spTree>
    <p:extLst>
      <p:ext uri="{BB962C8B-B14F-4D97-AF65-F5344CB8AC3E}">
        <p14:creationId xmlns:p14="http://schemas.microsoft.com/office/powerpoint/2010/main" val="414780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4394">
            <a:off x="-2497963" y="151970"/>
            <a:ext cx="9784080" cy="1508760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Parents Evening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3514">
            <a:off x="398433" y="2004816"/>
            <a:ext cx="3818202" cy="38182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21281" y="1970852"/>
            <a:ext cx="7295606" cy="34778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Letter-join No-Lead 36"/>
              </a:rPr>
              <a:t>October or November</a:t>
            </a:r>
          </a:p>
          <a:p>
            <a:pPr algn="ctr"/>
            <a:endParaRPr lang="en-GB" sz="4400" dirty="0">
              <a:solidFill>
                <a:srgbClr val="FF0000"/>
              </a:solidFill>
              <a:latin typeface="Letter-join No-Lead 36"/>
            </a:endParaRPr>
          </a:p>
          <a:p>
            <a:pPr algn="ctr"/>
            <a:r>
              <a:rPr lang="en-GB" sz="4400" dirty="0">
                <a:solidFill>
                  <a:srgbClr val="FF0000"/>
                </a:solidFill>
                <a:latin typeface="Letter-join No-Lead 36"/>
              </a:rPr>
              <a:t>You will be asked to book your appointment on </a:t>
            </a:r>
            <a:r>
              <a:rPr lang="en-GB" sz="4400" dirty="0" err="1">
                <a:solidFill>
                  <a:srgbClr val="FF0000"/>
                </a:solidFill>
                <a:latin typeface="Letter-join No-Lead 36"/>
              </a:rPr>
              <a:t>Scopay</a:t>
            </a:r>
            <a:r>
              <a:rPr lang="en-GB" sz="4400" dirty="0">
                <a:solidFill>
                  <a:srgbClr val="FF0000"/>
                </a:solidFill>
                <a:latin typeface="Letter-join No-Lead 36"/>
              </a:rPr>
              <a:t> nearer the time.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45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0C4C5-0283-4B56-83EE-18238B069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19</a:t>
            </a:fld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69A2B17-500C-455E-907C-A1EA37235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Letter-join No-Lead 12" panose="02000503000000020003" pitchFamily="50" charset="0"/>
              </a:rPr>
              <a:t>Send your child in with:</a:t>
            </a:r>
          </a:p>
          <a:p>
            <a:pPr marL="342900" indent="-342900">
              <a:buFontTx/>
              <a:buChar char="-"/>
            </a:pPr>
            <a:r>
              <a:rPr lang="en-US" sz="2400" dirty="0">
                <a:latin typeface="Letter-join No-Lead 12" panose="02000503000000020003" pitchFamily="50" charset="0"/>
              </a:rPr>
              <a:t>PE kit</a:t>
            </a:r>
          </a:p>
          <a:p>
            <a:pPr marL="342900" indent="-342900">
              <a:buFontTx/>
              <a:buChar char="-"/>
            </a:pPr>
            <a:r>
              <a:rPr lang="en-US" sz="2400" dirty="0">
                <a:latin typeface="Letter-join No-Lead 12" panose="02000503000000020003" pitchFamily="50" charset="0"/>
              </a:rPr>
              <a:t>Water bottle </a:t>
            </a:r>
          </a:p>
          <a:p>
            <a:pPr marL="342900" indent="-342900">
              <a:buFontTx/>
              <a:buChar char="-"/>
            </a:pPr>
            <a:r>
              <a:rPr lang="en-US" sz="2400" dirty="0">
                <a:latin typeface="Letter-join No-Lead 12" panose="02000503000000020003" pitchFamily="50" charset="0"/>
              </a:rPr>
              <a:t>Coat </a:t>
            </a:r>
          </a:p>
          <a:p>
            <a:pPr marL="342900" indent="-342900">
              <a:buFontTx/>
              <a:buChar char="-"/>
            </a:pPr>
            <a:r>
              <a:rPr lang="en-US" sz="2400" dirty="0">
                <a:latin typeface="Letter-join No-Lead 12" panose="02000503000000020003" pitchFamily="50" charset="0"/>
              </a:rPr>
              <a:t>Book bag</a:t>
            </a:r>
          </a:p>
          <a:p>
            <a:pPr marL="342900" indent="-342900">
              <a:buFontTx/>
              <a:buChar char="-"/>
            </a:pPr>
            <a:r>
              <a:rPr lang="en-US" sz="2400" dirty="0">
                <a:latin typeface="Letter-join No-Lead 12" panose="02000503000000020003" pitchFamily="50" charset="0"/>
              </a:rPr>
              <a:t>Labelling!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DA3E31-8AB2-4527-B339-EEC11E263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64729" y="851154"/>
            <a:ext cx="5191093" cy="1091949"/>
          </a:xfrm>
        </p:spPr>
        <p:txBody>
          <a:bodyPr anchor="ctr">
            <a:normAutofit fontScale="90000"/>
          </a:bodyPr>
          <a:lstStyle/>
          <a:p>
            <a:r>
              <a:rPr lang="en-GB" dirty="0"/>
              <a:t>Please Remember… </a:t>
            </a:r>
          </a:p>
        </p:txBody>
      </p:sp>
      <p:pic>
        <p:nvPicPr>
          <p:cNvPr id="7" name="Video 6" descr="A group of children playing on a playground&#10;&#10;Description automatically generated with low confidence">
            <a:extLst>
              <a:ext uri="{FF2B5EF4-FFF2-40B4-BE49-F238E27FC236}">
                <a16:creationId xmlns:a16="http://schemas.microsoft.com/office/drawing/2014/main" id="{F05C9A6E-BB41-4A63-B4EC-175EED9A0DA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12980" r="2736"/>
          <a:stretch/>
        </p:blipFill>
        <p:spPr>
          <a:xfrm>
            <a:off x="5653824" y="1"/>
            <a:ext cx="6545167" cy="4380642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15A4565-E38B-486F-904F-BA7F82BA6248}"/>
              </a:ext>
            </a:extLst>
          </p:cNvPr>
          <p:cNvSpPr txBox="1"/>
          <p:nvPr/>
        </p:nvSpPr>
        <p:spPr>
          <a:xfrm>
            <a:off x="494969" y="5772751"/>
            <a:ext cx="10201549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dirty="0">
                <a:latin typeface="Letter-join No-Lead 12" panose="02000503000000020003" pitchFamily="50" charset="0"/>
              </a:rPr>
              <a:t>After school and before school please can children not play on climbing frames/trim trails.</a:t>
            </a:r>
          </a:p>
        </p:txBody>
      </p:sp>
    </p:spTree>
    <p:extLst>
      <p:ext uri="{BB962C8B-B14F-4D97-AF65-F5344CB8AC3E}">
        <p14:creationId xmlns:p14="http://schemas.microsoft.com/office/powerpoint/2010/main" val="163933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2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Placeholder 24" descr="Child Holding Pencil While coloring">
            <a:extLst>
              <a:ext uri="{FF2B5EF4-FFF2-40B4-BE49-F238E27FC236}">
                <a16:creationId xmlns:a16="http://schemas.microsoft.com/office/drawing/2014/main" id="{D25A3CAD-2ED9-4CC4-AC5F-E449BB76427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" b="18"/>
          <a:stretch/>
        </p:blipFill>
        <p:spPr/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59139A-0794-42B5-84C4-5E9E21B1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1A9F9A-7914-429C-8B48-A81473A57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476320" y="1093770"/>
            <a:ext cx="4065084" cy="700842"/>
          </a:xfrm>
        </p:spPr>
        <p:txBody>
          <a:bodyPr/>
          <a:lstStyle/>
          <a:p>
            <a:r>
              <a:rPr lang="en-US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43994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ru-RU" dirty="0"/>
          </a:p>
        </p:txBody>
      </p:sp>
      <p:pic>
        <p:nvPicPr>
          <p:cNvPr id="7" name="Picture Placeholder 6" descr="Boy Carrying Red Backpack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t="21038" b="21038"/>
          <a:stretch/>
        </p:blipFill>
        <p:spPr/>
      </p:pic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Elementary school presentation_AAS_v4" id="{A1DE4719-C921-4876-B2FB-6B9A65FA4A71}" vid="{085AC972-F1A4-4B51-A582-8C15E7A4693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197ae00e-9928-437f-8ad1-67887f38498f" xsi:nil="true"/>
    <_activity xmlns="197ae00e-9928-437f-8ad1-67887f38498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941308C6164E41A7D2D39B95E02848" ma:contentTypeVersion="18" ma:contentTypeDescription="Create a new document." ma:contentTypeScope="" ma:versionID="fe65fd28631bda91b56b6d645b669988">
  <xsd:schema xmlns:xsd="http://www.w3.org/2001/XMLSchema" xmlns:xs="http://www.w3.org/2001/XMLSchema" xmlns:p="http://schemas.microsoft.com/office/2006/metadata/properties" xmlns:ns3="197ae00e-9928-437f-8ad1-67887f38498f" xmlns:ns4="a4d59b0e-dc8f-4c68-8e66-8eda3df949ec" targetNamespace="http://schemas.microsoft.com/office/2006/metadata/properties" ma:root="true" ma:fieldsID="0b5f9263d2cee85ec0b3bc91aecaa315" ns3:_="" ns4:_="">
    <xsd:import namespace="197ae00e-9928-437f-8ad1-67887f38498f"/>
    <xsd:import namespace="a4d59b0e-dc8f-4c68-8e66-8eda3df949e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  <xsd:element ref="ns3:MediaLengthInSecond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7ae00e-9928-437f-8ad1-67887f3849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d59b0e-dc8f-4c68-8e66-8eda3df949e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F6C8FF-3D90-457B-9108-406F928CD7CB}">
  <ds:schemaRefs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197ae00e-9928-437f-8ad1-67887f38498f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dcmitype/"/>
    <ds:schemaRef ds:uri="a4d59b0e-dc8f-4c68-8e66-8eda3df949ec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E3B2FCB-B32F-423A-94D5-BEB0C975B1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7ae00e-9928-437f-8ad1-67887f38498f"/>
    <ds:schemaRef ds:uri="a4d59b0e-dc8f-4c68-8e66-8eda3df949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5EE5440-5A1F-438E-9118-BE5E33F9727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1064</TotalTime>
  <Words>622</Words>
  <Application>Microsoft Office PowerPoint</Application>
  <PresentationFormat>Widescreen</PresentationFormat>
  <Paragraphs>145</Paragraphs>
  <Slides>21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Arial Rounded MT Bold</vt:lpstr>
      <vt:lpstr>Calibri</vt:lpstr>
      <vt:lpstr>Comic Sans MS</vt:lpstr>
      <vt:lpstr>Franklin Gothic Book</vt:lpstr>
      <vt:lpstr>Letter-join No-Lead 12</vt:lpstr>
      <vt:lpstr>Letter-join No-Lead 36</vt:lpstr>
      <vt:lpstr>Wingdings</vt:lpstr>
      <vt:lpstr>Office Theme</vt:lpstr>
      <vt:lpstr>Meet the Teacher</vt:lpstr>
      <vt:lpstr> Teachers</vt:lpstr>
      <vt:lpstr>Times</vt:lpstr>
      <vt:lpstr>Example Timetable</vt:lpstr>
      <vt:lpstr>Playtime</vt:lpstr>
      <vt:lpstr>Homework</vt:lpstr>
      <vt:lpstr>Reading</vt:lpstr>
      <vt:lpstr>School uniform</vt:lpstr>
      <vt:lpstr>P.E.</vt:lpstr>
      <vt:lpstr>Water Bottles</vt:lpstr>
      <vt:lpstr>PowerPoint Presentation</vt:lpstr>
      <vt:lpstr>Good to be Green</vt:lpstr>
      <vt:lpstr>Website</vt:lpstr>
      <vt:lpstr>Independence </vt:lpstr>
      <vt:lpstr>National Assessments</vt:lpstr>
      <vt:lpstr>National Assessments</vt:lpstr>
      <vt:lpstr>PowerPoint Presentation</vt:lpstr>
      <vt:lpstr>Parents Evening</vt:lpstr>
      <vt:lpstr>Please Remember… </vt:lpstr>
      <vt:lpstr>Any questions?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Rosie Teach</dc:creator>
  <cp:lastModifiedBy>Cathryn Gawthorpe</cp:lastModifiedBy>
  <cp:revision>144</cp:revision>
  <dcterms:created xsi:type="dcterms:W3CDTF">2021-08-19T12:40:35Z</dcterms:created>
  <dcterms:modified xsi:type="dcterms:W3CDTF">2025-07-11T12:38:25Z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0x01010008941308C6164E41A7D2D39B95E02848</vt:lpwstr>
  </property>
</Properties>
</file>