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3" r:id="rId5"/>
  </p:sldMasterIdLst>
  <p:notesMasterIdLst>
    <p:notesMasterId r:id="rId23"/>
  </p:notesMasterIdLst>
  <p:handoutMasterIdLst>
    <p:handoutMasterId r:id="rId24"/>
  </p:handoutMasterIdLst>
  <p:sldIdLst>
    <p:sldId id="278" r:id="rId6"/>
    <p:sldId id="276" r:id="rId7"/>
    <p:sldId id="304" r:id="rId8"/>
    <p:sldId id="303" r:id="rId9"/>
    <p:sldId id="262" r:id="rId10"/>
    <p:sldId id="281" r:id="rId11"/>
    <p:sldId id="285" r:id="rId12"/>
    <p:sldId id="279" r:id="rId13"/>
    <p:sldId id="269" r:id="rId14"/>
    <p:sldId id="286" r:id="rId15"/>
    <p:sldId id="300" r:id="rId16"/>
    <p:sldId id="287" r:id="rId17"/>
    <p:sldId id="301" r:id="rId18"/>
    <p:sldId id="289" r:id="rId19"/>
    <p:sldId id="271" r:id="rId20"/>
    <p:sldId id="257" r:id="rId21"/>
    <p:sldId id="264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77" d="100"/>
          <a:sy n="77" d="100"/>
        </p:scale>
        <p:origin x="642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7/11/2025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7/11/2025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010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82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09054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366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044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6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9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0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095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9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8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7/11/2025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72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1650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6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90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7/11/2025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22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3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9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645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ercliffeprimary.co.uk/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>
                <a:latin typeface="+mj-lt"/>
              </a:rPr>
              <a:t>Welcome to Year 5</a:t>
            </a:r>
          </a:p>
          <a:p>
            <a:r>
              <a:rPr lang="en-US" b="1" dirty="0">
                <a:latin typeface="+mj-lt"/>
              </a:rPr>
              <a:t>Class 5W </a:t>
            </a:r>
            <a:endParaRPr lang="ru-RU" b="1" dirty="0"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/>
              <a:t>Meet the Teacher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5663"/>
            <a:ext cx="1391775" cy="8588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+mj-lt"/>
              </a:rPr>
              <a:t>July 2025</a:t>
            </a:r>
            <a:endParaRPr lang="ru-RU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Teachers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D264B-662A-4DEF-90D5-CD1E1BFB9A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89457" y="1476050"/>
            <a:ext cx="9303119" cy="5234716"/>
          </a:xfrm>
        </p:spPr>
        <p:txBody>
          <a:bodyPr>
            <a:normAutofit/>
          </a:bodyPr>
          <a:lstStyle/>
          <a:p>
            <a:r>
              <a:rPr lang="en-GB" sz="4000" dirty="0">
                <a:highlight>
                  <a:srgbClr val="FFFF00"/>
                </a:highlight>
                <a:latin typeface="+mj-lt"/>
              </a:rPr>
              <a:t>Teacher: </a:t>
            </a:r>
          </a:p>
          <a:p>
            <a:endParaRPr lang="en-GB" sz="4000" dirty="0">
              <a:highlight>
                <a:srgbClr val="FFFF00"/>
              </a:highlight>
              <a:latin typeface="+mj-lt"/>
            </a:endParaRPr>
          </a:p>
          <a:p>
            <a:endParaRPr lang="en-GB" sz="4000" dirty="0">
              <a:highlight>
                <a:srgbClr val="FFFF00"/>
              </a:highlight>
              <a:latin typeface="+mj-lt"/>
            </a:endParaRPr>
          </a:p>
          <a:p>
            <a:r>
              <a:rPr lang="en-GB" sz="4000" dirty="0">
                <a:highlight>
                  <a:srgbClr val="FFFF00"/>
                </a:highlight>
                <a:latin typeface="+mj-lt"/>
              </a:rPr>
              <a:t>PPA cover one afternoon a week</a:t>
            </a:r>
          </a:p>
          <a:p>
            <a:r>
              <a:rPr lang="en-GB" sz="4000" dirty="0">
                <a:highlight>
                  <a:srgbClr val="FFFF00"/>
                </a:highlight>
                <a:latin typeface="+mj-lt"/>
              </a:rPr>
              <a:t>PE 2 sessions each week – PE kit in school at all times please!</a:t>
            </a:r>
          </a:p>
        </p:txBody>
      </p:sp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980752"/>
            <a:ext cx="3767938" cy="3439751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latin typeface="+mj-lt"/>
              </a:rPr>
              <a:t>Morning –doors open 8.45am</a:t>
            </a:r>
          </a:p>
          <a:p>
            <a:pPr algn="ctr"/>
            <a:endParaRPr lang="en-US" sz="3600" b="0" dirty="0">
              <a:latin typeface="+mj-lt"/>
            </a:endParaRPr>
          </a:p>
          <a:p>
            <a:pPr algn="ctr"/>
            <a:r>
              <a:rPr lang="en-US" sz="3600" b="0" dirty="0">
                <a:latin typeface="+mj-lt"/>
              </a:rPr>
              <a:t>Lunch – 12.20pm</a:t>
            </a:r>
          </a:p>
          <a:p>
            <a:endParaRPr lang="en-US" sz="3600" b="0" dirty="0">
              <a:latin typeface="+mj-lt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46837" y="160338"/>
            <a:ext cx="7138034" cy="612475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Start of the school day – 8.45am 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Morning Challenge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End of the school day – 3.30pm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Door / arrangements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If your child is being collected by anyone different </a:t>
            </a:r>
            <a:r>
              <a:rPr lang="en-GB" sz="2400" dirty="0" err="1">
                <a:solidFill>
                  <a:schemeClr val="accent1">
                    <a:lumMod val="50000"/>
                  </a:schemeClr>
                </a:solidFill>
                <a:latin typeface="+mj-lt"/>
              </a:rPr>
              <a:t>eg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a friend’s mum, please inform school. 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Year 5 and 6  - Walking Home- permission letters needed </a:t>
            </a:r>
          </a:p>
          <a:p>
            <a:endParaRPr lang="en-GB" sz="20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0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0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0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latin typeface="+mj-lt"/>
              </a:rPr>
              <a:t>11:00am </a:t>
            </a:r>
          </a:p>
          <a:p>
            <a:endParaRPr lang="en-US" sz="3600" b="0" dirty="0">
              <a:latin typeface="+mj-lt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619289" y="1202869"/>
            <a:ext cx="8293856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Fruit available everyday</a:t>
            </a:r>
          </a:p>
          <a:p>
            <a:endParaRPr lang="en-GB" sz="40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Fruit, vegetables, cheese or yoghurt from home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285181" y="203647"/>
            <a:ext cx="8293856" cy="600164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Out: Friday   Due in: Wednesday 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Homework handed in by Wednesday please! 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Alternate Math and English homework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Children to read minimum 3 times per week and have their reading record signed.​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Homework info shared via Dojo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Homework Club – Thursday</a:t>
            </a:r>
            <a:endParaRPr lang="en-GB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3402714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+mj-lt"/>
              </a:rPr>
              <a:t>Reading at least 3 times a week!  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D58AF3-9C74-4BFC-A1A4-ACE90CB17193}"/>
              </a:ext>
            </a:extLst>
          </p:cNvPr>
          <p:cNvSpPr txBox="1"/>
          <p:nvPr/>
        </p:nvSpPr>
        <p:spPr>
          <a:xfrm>
            <a:off x="614208" y="5717582"/>
            <a:ext cx="1034716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latin typeface="+mj-lt"/>
              </a:rPr>
              <a:t>Books are changed.....  Children have to put their own reading packets in the correct box.....They need to bring their books everyday please.</a:t>
            </a:r>
          </a:p>
        </p:txBody>
      </p:sp>
      <p:pic>
        <p:nvPicPr>
          <p:cNvPr id="1026" name="Picture 2" descr="Big Cat Readers Pack: Book Band White - Scholastic Shop">
            <a:extLst>
              <a:ext uri="{FF2B5EF4-FFF2-40B4-BE49-F238E27FC236}">
                <a16:creationId xmlns:a16="http://schemas.microsoft.com/office/drawing/2014/main" id="{17D5BBF2-9871-4C15-BC91-2A7351613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4315"/>
            <a:ext cx="3891915" cy="38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6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/>
          </a:bodyPr>
          <a:lstStyle/>
          <a:p>
            <a:pPr algn="ctr"/>
            <a:r>
              <a:rPr lang="en-GB" sz="5000" dirty="0"/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746" y="1153043"/>
            <a:ext cx="5181600" cy="4847737"/>
          </a:xfrm>
        </p:spPr>
        <p:txBody>
          <a:bodyPr>
            <a:normAutofit fontScale="92500"/>
          </a:bodyPr>
          <a:lstStyle/>
          <a:p>
            <a:r>
              <a:rPr lang="en-GB" sz="2800" dirty="0">
                <a:solidFill>
                  <a:srgbClr val="FF0000"/>
                </a:solidFill>
                <a:latin typeface="+mj-lt"/>
              </a:rPr>
              <a:t>If earrings are worn, they must be small plain studs and for health and safety reasons must not be worn for PE</a:t>
            </a:r>
          </a:p>
          <a:p>
            <a:endParaRPr lang="en-GB" dirty="0">
              <a:solidFill>
                <a:srgbClr val="FF0000"/>
              </a:solidFill>
              <a:latin typeface="+mj-lt"/>
            </a:endParaRPr>
          </a:p>
          <a:p>
            <a:r>
              <a:rPr lang="en-GB" sz="2800" dirty="0">
                <a:solidFill>
                  <a:srgbClr val="FF0000"/>
                </a:solidFill>
                <a:latin typeface="+mj-lt"/>
              </a:rPr>
              <a:t>Please make sure all uniform is clearly named</a:t>
            </a:r>
          </a:p>
          <a:p>
            <a:endParaRPr lang="en-GB" dirty="0">
              <a:solidFill>
                <a:srgbClr val="FF0000"/>
              </a:solidFill>
              <a:latin typeface="+mj-lt"/>
            </a:endParaRPr>
          </a:p>
          <a:p>
            <a:r>
              <a:rPr lang="en-GB" sz="2800" dirty="0">
                <a:solidFill>
                  <a:srgbClr val="FF0000"/>
                </a:solidFill>
                <a:latin typeface="+mj-lt"/>
              </a:rPr>
              <a:t>No watches or jewellery </a:t>
            </a:r>
          </a:p>
          <a:p>
            <a:endParaRPr lang="en-GB" dirty="0">
              <a:solidFill>
                <a:srgbClr val="FF0000"/>
              </a:solidFill>
              <a:latin typeface="+mj-lt"/>
            </a:endParaRPr>
          </a:p>
          <a:p>
            <a:r>
              <a:rPr lang="en-GB" sz="2800" dirty="0">
                <a:solidFill>
                  <a:srgbClr val="FF0000"/>
                </a:solidFill>
                <a:latin typeface="+mj-lt"/>
              </a:rPr>
              <a:t>No rucksacks or pencil cases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5876039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4515648"/>
          </a:xfrm>
        </p:spPr>
        <p:txBody>
          <a:bodyPr>
            <a:normAutofit/>
          </a:bodyPr>
          <a:lstStyle/>
          <a:p>
            <a:r>
              <a:rPr lang="en-US" b="0" dirty="0">
                <a:latin typeface="+mj-lt"/>
              </a:rPr>
              <a:t>P.E.  Will be twice a week. The days will be shared on the class newsletter in September. Please ensure your child has a full PE kit in school at all times.  black/navy shorts or joggers and a white T-shirt, black pumps or trainers.  </a:t>
            </a:r>
          </a:p>
          <a:p>
            <a:endParaRPr lang="en-US" b="0" dirty="0">
              <a:latin typeface="+mj-lt"/>
            </a:endParaRPr>
          </a:p>
          <a:p>
            <a:r>
              <a:rPr lang="en-US" b="0" dirty="0">
                <a:latin typeface="+mj-lt"/>
              </a:rPr>
              <a:t>Please label everything!</a:t>
            </a:r>
          </a:p>
          <a:p>
            <a:endParaRPr lang="en-US" b="0" dirty="0">
              <a:latin typeface="+mj-lt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9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Water Bottles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0F749F-7D33-400D-9E77-87FDAC69F4C9}"/>
              </a:ext>
            </a:extLst>
          </p:cNvPr>
          <p:cNvSpPr/>
          <p:nvPr/>
        </p:nvSpPr>
        <p:spPr>
          <a:xfrm>
            <a:off x="7888341" y="369116"/>
            <a:ext cx="3917659" cy="2600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58" y="1831500"/>
            <a:ext cx="4281957" cy="31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842647" y="5318975"/>
            <a:ext cx="1018396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latin typeface="+mj-lt"/>
              </a:rPr>
              <a:t>Please bring in a filled water bottle with your child’s name on.  The children will be able to drink water throughout the day.  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-27214" y="0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2" y="2066192"/>
            <a:ext cx="3458589" cy="27203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88847" y="2302720"/>
            <a:ext cx="8446102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+mj-lt"/>
              </a:rPr>
              <a:t>Updates </a:t>
            </a:r>
            <a:endParaRPr lang="en-US" dirty="0"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+mj-lt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+mj-lt"/>
              </a:rPr>
              <a:t>Links to learning on class page- Website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rgbClr val="FF0000"/>
                </a:solidFill>
                <a:latin typeface="+mj-lt"/>
              </a:rPr>
              <a:t>Unfortunately, we can’t use it as a messaging service.  Please speak to or email the school     office if you need to contact us directly.</a:t>
            </a: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1CC3BB-3E38-4EBA-9750-46D2A050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5EBB2A-2F4A-40B0-8073-D5DF46EB1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F6E95-2558-4EF1-95E4-AFF668DE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F21E3C-AF3D-4BF7-A96E-F0FC5D6E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8" t="14988" r="5677" b="6948"/>
          <a:stretch/>
        </p:blipFill>
        <p:spPr>
          <a:xfrm>
            <a:off x="552087" y="2954093"/>
            <a:ext cx="3592286" cy="248468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0CE53-04B1-45B7-8BC0-0DC941112DA5}"/>
              </a:ext>
            </a:extLst>
          </p:cNvPr>
          <p:cNvSpPr/>
          <p:nvPr/>
        </p:nvSpPr>
        <p:spPr>
          <a:xfrm>
            <a:off x="4340316" y="2108311"/>
            <a:ext cx="757301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b="1" u="sng" dirty="0">
                <a:solidFill>
                  <a:srgbClr val="FF0000"/>
                </a:solidFill>
                <a:latin typeface="+mj-lt"/>
              </a:rPr>
              <a:t>Website </a:t>
            </a:r>
            <a:r>
              <a:rPr lang="en-GB" sz="3000" dirty="0">
                <a:latin typeface="+mj-lt"/>
                <a:hlinkClick r:id="rId3"/>
              </a:rPr>
              <a:t>Home | Briercliffe Primary School</a:t>
            </a:r>
            <a:endParaRPr lang="en-GB" sz="3000" b="1" u="sng" dirty="0">
              <a:solidFill>
                <a:srgbClr val="FF0000"/>
              </a:solidFill>
              <a:latin typeface="+mj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rgbClr val="FF0000"/>
                </a:solidFill>
                <a:latin typeface="+mj-lt"/>
              </a:rPr>
              <a:t>Calendar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rgbClr val="FF0000"/>
                </a:solidFill>
                <a:latin typeface="+mj-lt"/>
              </a:rPr>
              <a:t>Class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rgbClr val="FF0000"/>
                </a:solidFill>
                <a:latin typeface="+mj-lt"/>
              </a:rPr>
              <a:t>Photos </a:t>
            </a:r>
          </a:p>
        </p:txBody>
      </p:sp>
    </p:spTree>
    <p:extLst>
      <p:ext uri="{BB962C8B-B14F-4D97-AF65-F5344CB8AC3E}">
        <p14:creationId xmlns:p14="http://schemas.microsoft.com/office/powerpoint/2010/main" val="312467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Independence</a:t>
            </a:r>
            <a:r>
              <a:rPr lang="en-GB" sz="6600" dirty="0"/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2519223" y="1884304"/>
            <a:ext cx="9784080" cy="3098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+mj-lt"/>
              </a:rPr>
              <a:t>Organisation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+mj-lt"/>
              </a:rPr>
              <a:t>Looking after belongings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+mj-lt"/>
              </a:rPr>
              <a:t>Packing bags at the end of the day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+mj-lt"/>
              </a:rPr>
              <a:t>Within learning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FF0000"/>
                </a:solidFill>
                <a:latin typeface="+mj-lt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u="sng" dirty="0">
                <a:solidFill>
                  <a:srgbClr val="FF0000"/>
                </a:solidFill>
                <a:latin typeface="+mj-lt"/>
              </a:rPr>
              <a:t>Medication</a:t>
            </a:r>
          </a:p>
          <a:p>
            <a:pPr algn="ctr"/>
            <a:r>
              <a:rPr lang="en-GB" sz="3500" dirty="0">
                <a:solidFill>
                  <a:srgbClr val="FF0000"/>
                </a:solidFill>
                <a:latin typeface="+mj-lt"/>
              </a:rPr>
              <a:t>If your child needs any prescribed medication please complete a medicine form.</a:t>
            </a:r>
          </a:p>
          <a:p>
            <a:pPr algn="ctr"/>
            <a:r>
              <a:rPr lang="en-GB" sz="3500" dirty="0">
                <a:solidFill>
                  <a:srgbClr val="FF0000"/>
                </a:solidFill>
                <a:latin typeface="+mj-lt"/>
              </a:rPr>
              <a:t>We will administer non prescribed medicine </a:t>
            </a:r>
            <a:r>
              <a:rPr lang="en-GB" sz="3500" dirty="0" err="1">
                <a:solidFill>
                  <a:srgbClr val="FF0000"/>
                </a:solidFill>
                <a:latin typeface="+mj-lt"/>
              </a:rPr>
              <a:t>eg</a:t>
            </a:r>
            <a:r>
              <a:rPr lang="en-GB" sz="3500" dirty="0">
                <a:solidFill>
                  <a:srgbClr val="FF0000"/>
                </a:solidFill>
                <a:latin typeface="+mj-lt"/>
              </a:rPr>
              <a:t> antihistamine but this must be a brand new sealed bottle accompanied by a medicine form. </a:t>
            </a:r>
          </a:p>
          <a:p>
            <a:pPr algn="ctr"/>
            <a:endParaRPr lang="en-GB" sz="3500" dirty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en-GB" sz="3500" dirty="0">
                <a:solidFill>
                  <a:srgbClr val="FF0000"/>
                </a:solidFill>
                <a:latin typeface="+mj-lt"/>
              </a:rPr>
              <a:t>All medicine to be taken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1432259" y="1636188"/>
            <a:ext cx="2820113" cy="28201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4780" y="2971799"/>
            <a:ext cx="7295606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+mj-lt"/>
              </a:rPr>
              <a:t>October or November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C4C5-0283-4B56-83EE-18238B06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15</a:t>
            </a:fld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69A2B17-500C-455E-907C-A1EA3723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>
                <a:latin typeface="+mj-lt"/>
              </a:rPr>
              <a:t>Send your child in with:</a:t>
            </a:r>
          </a:p>
          <a:p>
            <a:pPr marL="342900" indent="-342900">
              <a:buFontTx/>
              <a:buChar char="-"/>
            </a:pPr>
            <a:r>
              <a:rPr lang="en-US" dirty="0">
                <a:latin typeface="+mj-lt"/>
              </a:rPr>
              <a:t>PE kit</a:t>
            </a:r>
          </a:p>
          <a:p>
            <a:pPr marL="342900" indent="-342900">
              <a:buFontTx/>
              <a:buChar char="-"/>
            </a:pPr>
            <a:r>
              <a:rPr lang="en-US" dirty="0">
                <a:latin typeface="+mj-lt"/>
              </a:rPr>
              <a:t>Water bottle </a:t>
            </a:r>
          </a:p>
          <a:p>
            <a:pPr marL="342900" indent="-342900">
              <a:buFontTx/>
              <a:buChar char="-"/>
            </a:pPr>
            <a:r>
              <a:rPr lang="en-US" dirty="0">
                <a:latin typeface="+mj-lt"/>
              </a:rPr>
              <a:t>Coat </a:t>
            </a:r>
          </a:p>
          <a:p>
            <a:pPr marL="342900" indent="-342900">
              <a:buFontTx/>
              <a:buChar char="-"/>
            </a:pPr>
            <a:r>
              <a:rPr lang="en-US" dirty="0">
                <a:latin typeface="+mj-lt"/>
              </a:rPr>
              <a:t>Book bag</a:t>
            </a:r>
          </a:p>
          <a:p>
            <a:pPr marL="342900" indent="-342900">
              <a:buFontTx/>
              <a:buChar char="-"/>
            </a:pPr>
            <a:r>
              <a:rPr lang="en-US" dirty="0">
                <a:latin typeface="+mj-lt"/>
              </a:rPr>
              <a:t>Labelling!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DA3E31-8AB2-4527-B339-EEC11E263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4729" y="851154"/>
            <a:ext cx="5191093" cy="1091949"/>
          </a:xfrm>
        </p:spPr>
        <p:txBody>
          <a:bodyPr anchor="ctr">
            <a:normAutofit fontScale="90000"/>
          </a:bodyPr>
          <a:lstStyle/>
          <a:p>
            <a:r>
              <a:rPr lang="en-GB" dirty="0"/>
              <a:t>Please Remember… </a:t>
            </a:r>
          </a:p>
        </p:txBody>
      </p:sp>
      <p:pic>
        <p:nvPicPr>
          <p:cNvPr id="7" name="Video 6" descr="A group of children playing on a playground&#10;&#10;Description automatically generated with low confidence">
            <a:extLst>
              <a:ext uri="{FF2B5EF4-FFF2-40B4-BE49-F238E27FC236}">
                <a16:creationId xmlns:a16="http://schemas.microsoft.com/office/drawing/2014/main" id="{F05C9A6E-BB41-4A63-B4EC-175EED9A0D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2980" r="2736"/>
          <a:stretch/>
        </p:blipFill>
        <p:spPr>
          <a:xfrm>
            <a:off x="5653824" y="1"/>
            <a:ext cx="6545167" cy="4380642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5A4565-E38B-486F-904F-BA7F82BA6248}"/>
              </a:ext>
            </a:extLst>
          </p:cNvPr>
          <p:cNvSpPr txBox="1"/>
          <p:nvPr/>
        </p:nvSpPr>
        <p:spPr>
          <a:xfrm>
            <a:off x="1500731" y="5772751"/>
            <a:ext cx="9195787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500" dirty="0">
                <a:latin typeface="+mj-lt"/>
              </a:rPr>
              <a:t>After school and before school please can children not play on climbing frames/trim trails.</a:t>
            </a:r>
          </a:p>
        </p:txBody>
      </p:sp>
    </p:spTree>
    <p:extLst>
      <p:ext uri="{BB962C8B-B14F-4D97-AF65-F5344CB8AC3E}">
        <p14:creationId xmlns:p14="http://schemas.microsoft.com/office/powerpoint/2010/main" val="16393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2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Child Holding Pencil While coloring">
            <a:extLst>
              <a:ext uri="{FF2B5EF4-FFF2-40B4-BE49-F238E27FC236}">
                <a16:creationId xmlns:a16="http://schemas.microsoft.com/office/drawing/2014/main" id="{D25A3CAD-2ED9-4CC4-AC5F-E449BB7642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 b="18"/>
          <a:stretch/>
        </p:blipFill>
        <p:spPr/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76320" y="1093770"/>
            <a:ext cx="4065084" cy="700842"/>
          </a:xfrm>
        </p:spPr>
        <p:txBody>
          <a:bodyPr/>
          <a:lstStyle/>
          <a:p>
            <a:r>
              <a:rPr lang="en-US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Props1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F6C8FF-3D90-457B-9108-406F928CD7CB}">
  <ds:schemaRefs>
    <ds:schemaRef ds:uri="a4d59b0e-dc8f-4c68-8e66-8eda3df949ec"/>
    <ds:schemaRef ds:uri="http://purl.org/dc/terms/"/>
    <ds:schemaRef ds:uri="http://purl.org/dc/elements/1.1/"/>
    <ds:schemaRef ds:uri="http://schemas.openxmlformats.org/package/2006/metadata/core-properties"/>
    <ds:schemaRef ds:uri="197ae00e-9928-437f-8ad1-67887f38498f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462</TotalTime>
  <Words>489</Words>
  <Application>Microsoft Office PowerPoint</Application>
  <PresentationFormat>Widescreen</PresentationFormat>
  <Paragraphs>106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Comic Sans MS</vt:lpstr>
      <vt:lpstr>Franklin Gothic Book</vt:lpstr>
      <vt:lpstr>Impact</vt:lpstr>
      <vt:lpstr>Wingdings</vt:lpstr>
      <vt:lpstr>Office Theme</vt:lpstr>
      <vt:lpstr>Main Event</vt:lpstr>
      <vt:lpstr>Meet the Teacher</vt:lpstr>
      <vt:lpstr> Teachers</vt:lpstr>
      <vt:lpstr>Times</vt:lpstr>
      <vt:lpstr>Playtime</vt:lpstr>
      <vt:lpstr>Homework</vt:lpstr>
      <vt:lpstr>Reading</vt:lpstr>
      <vt:lpstr>School uniform</vt:lpstr>
      <vt:lpstr>P.E.</vt:lpstr>
      <vt:lpstr>Water Bottles</vt:lpstr>
      <vt:lpstr>PowerPoint Presentation</vt:lpstr>
      <vt:lpstr>Website</vt:lpstr>
      <vt:lpstr>Independence </vt:lpstr>
      <vt:lpstr>PowerPoint Presentation</vt:lpstr>
      <vt:lpstr>Parents Evening</vt:lpstr>
      <vt:lpstr>Please Remember… </vt:lpstr>
      <vt:lpstr>Any questions?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JRamsbottom</cp:lastModifiedBy>
  <cp:revision>128</cp:revision>
  <dcterms:created xsi:type="dcterms:W3CDTF">2021-08-19T12:40:35Z</dcterms:created>
  <dcterms:modified xsi:type="dcterms:W3CDTF">2025-07-11T09:46:27Z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