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73" r:id="rId5"/>
  </p:sldMasterIdLst>
  <p:notesMasterIdLst>
    <p:notesMasterId r:id="rId24"/>
  </p:notesMasterIdLst>
  <p:handoutMasterIdLst>
    <p:handoutMasterId r:id="rId25"/>
  </p:handoutMasterIdLst>
  <p:sldIdLst>
    <p:sldId id="278" r:id="rId6"/>
    <p:sldId id="276" r:id="rId7"/>
    <p:sldId id="304" r:id="rId8"/>
    <p:sldId id="280" r:id="rId9"/>
    <p:sldId id="303" r:id="rId10"/>
    <p:sldId id="262" r:id="rId11"/>
    <p:sldId id="281" r:id="rId12"/>
    <p:sldId id="285" r:id="rId13"/>
    <p:sldId id="279" r:id="rId14"/>
    <p:sldId id="269" r:id="rId15"/>
    <p:sldId id="286" r:id="rId16"/>
    <p:sldId id="300" r:id="rId17"/>
    <p:sldId id="287" r:id="rId18"/>
    <p:sldId id="301" r:id="rId19"/>
    <p:sldId id="289" r:id="rId20"/>
    <p:sldId id="271" r:id="rId21"/>
    <p:sldId id="257" r:id="rId22"/>
    <p:sldId id="264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StPierre" initials="C" lastIdx="2" clrIdx="0">
    <p:extLst>
      <p:ext uri="{19B8F6BF-5375-455C-9EA6-DF929625EA0E}">
        <p15:presenceInfo xmlns:p15="http://schemas.microsoft.com/office/powerpoint/2012/main" userId="CStPierr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712" autoAdjust="0"/>
  </p:normalViewPr>
  <p:slideViewPr>
    <p:cSldViewPr snapToGrid="0">
      <p:cViewPr varScale="1">
        <p:scale>
          <a:sx n="69" d="100"/>
          <a:sy n="69" d="100"/>
        </p:scale>
        <p:origin x="732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3E10C-4735-4A0D-A76B-FFFBF4B6ED03}" type="datetimeFigureOut">
              <a:rPr lang="en-US" smtClean="0"/>
              <a:t>7/9/2025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35CDE-2E0B-4188-96E9-ADF9ACB826A9}" type="datetimeFigureOut">
              <a:rPr lang="en-US" noProof="0" smtClean="0"/>
              <a:t>7/9/2025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D7B6F-E65C-42E7-86A5-0A01C6C9522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chart</a:t>
            </a:r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table</a:t>
            </a:r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media</a:t>
            </a:r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552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7/9/2025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270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7/9/2025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6010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4829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7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10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11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09054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3663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0044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6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9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10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29095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5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6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7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8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09897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6832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7/9/2025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8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91725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1650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2669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2537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3909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smtClean="0"/>
              <a:t>7/9/2025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9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7225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9037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5928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7.jp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71" r:id="rId19"/>
    <p:sldLayoutId id="2147483668" r:id="rId20"/>
    <p:sldLayoutId id="2147483660" r:id="rId21"/>
    <p:sldLayoutId id="2147483672" r:id="rId2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>
          <p15:clr>
            <a:srgbClr val="F26B43"/>
          </p15:clr>
        </p15:guide>
        <p15:guide id="2" pos="3840">
          <p15:clr>
            <a:srgbClr val="F26B43"/>
          </p15:clr>
        </p15:guide>
        <p15:guide id="3" pos="574">
          <p15:clr>
            <a:srgbClr val="F26B43"/>
          </p15:clr>
        </p15:guide>
        <p15:guide id="4" pos="7106">
          <p15:clr>
            <a:srgbClr val="F26B43"/>
          </p15:clr>
        </p15:guide>
        <p15:guide id="5" orient="horz" pos="3748">
          <p15:clr>
            <a:srgbClr val="F26B43"/>
          </p15:clr>
        </p15:guide>
        <p15:guide id="6" pos="3250">
          <p15:clr>
            <a:srgbClr val="F26B43"/>
          </p15:clr>
        </p15:guide>
        <p15:guide id="7" pos="4430">
          <p15:clr>
            <a:srgbClr val="F26B43"/>
          </p15:clr>
        </p15:guide>
        <p15:guide id="8" orient="horz" pos="216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46456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  <p:sldLayoutId id="2147483688" r:id="rId15"/>
    <p:sldLayoutId id="2147483689" r:id="rId16"/>
    <p:sldLayoutId id="2147483690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iercliffeprimary.co.uk/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Welcome to Year </a:t>
            </a:r>
            <a:r>
              <a:rPr lang="en-US" dirty="0"/>
              <a:t>5</a:t>
            </a:r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840000">
            <a:off x="7841934" y="2795027"/>
            <a:ext cx="4851352" cy="1827069"/>
          </a:xfrm>
        </p:spPr>
        <p:txBody>
          <a:bodyPr>
            <a:normAutofit/>
          </a:bodyPr>
          <a:lstStyle/>
          <a:p>
            <a:r>
              <a:rPr lang="en-US" dirty="0"/>
              <a:t>Meet the Teacher</a:t>
            </a:r>
            <a:endParaRPr lang="ru-RU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71E014-38A6-4604-84E2-0E92500FBC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 rot="720000">
            <a:off x="9571722" y="685663"/>
            <a:ext cx="1391775" cy="858837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 smtClean="0"/>
              <a:t>10</a:t>
            </a:r>
            <a:r>
              <a:rPr lang="en-US" baseline="30000" dirty="0" smtClean="0"/>
              <a:t>th</a:t>
            </a:r>
            <a:r>
              <a:rPr lang="en-US" dirty="0" smtClean="0"/>
              <a:t> July</a:t>
            </a:r>
            <a:endParaRPr lang="en-US" dirty="0"/>
          </a:p>
          <a:p>
            <a:r>
              <a:rPr lang="en-US" dirty="0"/>
              <a:t>2025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797919-47A1-45E8-94CE-5E5E039904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85830">
            <a:off x="-616653" y="1582055"/>
            <a:ext cx="6569571" cy="4388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59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2C5F0CE-914A-4E16-929C-4F5AAF3E6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2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0D90A55-445C-4B18-8B41-BB26B23F9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62431" y="380927"/>
            <a:ext cx="4921058" cy="1325563"/>
          </a:xfrm>
        </p:spPr>
        <p:txBody>
          <a:bodyPr/>
          <a:lstStyle/>
          <a:p>
            <a:r>
              <a:rPr lang="en-GB" dirty="0"/>
              <a:t> </a:t>
            </a:r>
            <a:r>
              <a:rPr lang="en-GB" dirty="0" smtClean="0"/>
              <a:t>Teachers and TA</a:t>
            </a:r>
            <a:endParaRPr lang="en-GB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1540349" y="2373245"/>
            <a:ext cx="9303119" cy="4207663"/>
          </a:xfrm>
        </p:spPr>
        <p:txBody>
          <a:bodyPr>
            <a:normAutofit lnSpcReduction="10000"/>
          </a:bodyPr>
          <a:lstStyle/>
          <a:p>
            <a:r>
              <a:rPr lang="en-GB" sz="3600" dirty="0" smtClean="0"/>
              <a:t>Miss Lonsdale, Miss Burnett and Mrs Wimbles.</a:t>
            </a:r>
          </a:p>
          <a:p>
            <a:endParaRPr lang="en-GB" sz="3600" dirty="0"/>
          </a:p>
          <a:p>
            <a:endParaRPr lang="en-GB" sz="3600" dirty="0" smtClean="0"/>
          </a:p>
          <a:p>
            <a:endParaRPr lang="en-GB" sz="3600" dirty="0"/>
          </a:p>
          <a:p>
            <a:endParaRPr lang="en-GB" sz="3600" dirty="0" smtClean="0"/>
          </a:p>
          <a:p>
            <a:endParaRPr lang="en-GB" sz="3600" dirty="0"/>
          </a:p>
          <a:p>
            <a:r>
              <a:rPr lang="en-GB" sz="3600" dirty="0" smtClean="0"/>
              <a:t>PPA cover once a week.</a:t>
            </a:r>
          </a:p>
          <a:p>
            <a:endParaRPr lang="en-GB" sz="3600" dirty="0"/>
          </a:p>
          <a:p>
            <a:endParaRPr lang="en-GB" sz="3600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7044" y="2543175"/>
            <a:ext cx="1991972" cy="25691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4653" y="2373245"/>
            <a:ext cx="2175584" cy="27232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2797" y="2543175"/>
            <a:ext cx="1983929" cy="2550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09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5575" y="1980752"/>
            <a:ext cx="3767938" cy="3439751"/>
          </a:xfrm>
        </p:spPr>
        <p:txBody>
          <a:bodyPr>
            <a:normAutofit/>
          </a:bodyPr>
          <a:lstStyle/>
          <a:p>
            <a:pPr algn="ctr"/>
            <a:r>
              <a:rPr lang="en-US" sz="3600" b="0" dirty="0"/>
              <a:t>Morning –doors open 8.45am</a:t>
            </a:r>
          </a:p>
          <a:p>
            <a:pPr algn="ctr"/>
            <a:endParaRPr lang="en-US" sz="3600" b="0" dirty="0"/>
          </a:p>
          <a:p>
            <a:pPr algn="ctr"/>
            <a:r>
              <a:rPr lang="en-US" sz="3600" b="0" dirty="0"/>
              <a:t>Lunch </a:t>
            </a:r>
            <a:r>
              <a:rPr lang="en-US" sz="3600" b="0" dirty="0" smtClean="0"/>
              <a:t>– 12.20pm</a:t>
            </a:r>
            <a:endParaRPr lang="en-US" sz="3600" b="0" dirty="0"/>
          </a:p>
          <a:p>
            <a:endParaRPr lang="en-US" sz="3600" b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>
            <a:normAutofit/>
          </a:bodyPr>
          <a:lstStyle/>
          <a:p>
            <a:r>
              <a:rPr lang="en-US" dirty="0"/>
              <a:t>Times</a:t>
            </a:r>
          </a:p>
        </p:txBody>
      </p:sp>
      <p:sp>
        <p:nvSpPr>
          <p:cNvPr id="6" name="Rectangle 5"/>
          <p:cNvSpPr/>
          <p:nvPr/>
        </p:nvSpPr>
        <p:spPr>
          <a:xfrm>
            <a:off x="4357280" y="547051"/>
            <a:ext cx="8476747" cy="7171194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Start of the school day – 8.55am </a:t>
            </a:r>
          </a:p>
          <a:p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Upper KS2 Door</a:t>
            </a:r>
            <a:endParaRPr lang="en-GB" sz="28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Morning Challenge</a:t>
            </a:r>
          </a:p>
          <a:p>
            <a:endParaRPr lang="en-GB" sz="28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End of the school day – 3.30pm</a:t>
            </a: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Door / arrangements</a:t>
            </a:r>
          </a:p>
          <a:p>
            <a:endParaRPr lang="en-GB" sz="28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If your child is being collected by anyone different </a:t>
            </a:r>
            <a:r>
              <a:rPr lang="en-GB" sz="2800" dirty="0" err="1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eg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 a friend’s mum, please inform school. </a:t>
            </a:r>
          </a:p>
          <a:p>
            <a:endParaRPr lang="en-GB" sz="28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Year 5 and 6  - Walking Home? Written permission!</a:t>
            </a:r>
            <a:endParaRPr lang="en-GB" sz="28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50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3ED911DC-1E26-4491-A88D-CA6A6FF41F3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F07987-CE42-40C6-B87E-8351886E0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F28099-49CC-4C50-BFB4-E3501351E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4</a:t>
            </a:fld>
            <a:endParaRPr lang="en-US" noProof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B106CA7-E536-4E90-AFC3-A5A52138C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1094" y="921622"/>
            <a:ext cx="5671156" cy="700842"/>
          </a:xfrm>
        </p:spPr>
        <p:txBody>
          <a:bodyPr>
            <a:normAutofit/>
          </a:bodyPr>
          <a:lstStyle/>
          <a:p>
            <a:r>
              <a:rPr lang="en-GB" dirty="0"/>
              <a:t>Example Timetable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984" y="1916943"/>
            <a:ext cx="10112725" cy="599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23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34352" y="1727643"/>
            <a:ext cx="3767938" cy="3402714"/>
          </a:xfrm>
        </p:spPr>
        <p:txBody>
          <a:bodyPr>
            <a:normAutofit/>
          </a:bodyPr>
          <a:lstStyle/>
          <a:p>
            <a:pPr algn="ctr"/>
            <a:r>
              <a:rPr lang="en-US" sz="3600" b="0" dirty="0"/>
              <a:t>Times </a:t>
            </a:r>
          </a:p>
          <a:p>
            <a:endParaRPr lang="en-US" sz="3600" b="0" dirty="0"/>
          </a:p>
          <a:p>
            <a:r>
              <a:rPr lang="en-US" sz="3600" b="0" dirty="0"/>
              <a:t>Morning – </a:t>
            </a:r>
            <a:r>
              <a:rPr lang="en-US" sz="3600" b="0" dirty="0" smtClean="0"/>
              <a:t>11am</a:t>
            </a:r>
          </a:p>
          <a:p>
            <a:r>
              <a:rPr lang="en-US" sz="3600" b="0" dirty="0" smtClean="0"/>
              <a:t>15 minutes</a:t>
            </a:r>
            <a:endParaRPr lang="en-US" sz="3600" b="0" dirty="0"/>
          </a:p>
          <a:p>
            <a:endParaRPr lang="en-US" sz="3600" b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>
            <a:normAutofit/>
          </a:bodyPr>
          <a:lstStyle/>
          <a:p>
            <a:r>
              <a:rPr lang="en-US" dirty="0"/>
              <a:t>Playtime</a:t>
            </a:r>
          </a:p>
        </p:txBody>
      </p:sp>
      <p:sp>
        <p:nvSpPr>
          <p:cNvPr id="6" name="Rectangle 5"/>
          <p:cNvSpPr/>
          <p:nvPr/>
        </p:nvSpPr>
        <p:spPr>
          <a:xfrm>
            <a:off x="4619289" y="1202869"/>
            <a:ext cx="8293856" cy="403187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40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Fruit available everyday</a:t>
            </a:r>
          </a:p>
          <a:p>
            <a:endParaRPr lang="en-GB" sz="40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40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Fruit, vegetables, cheese or yoghurt from home</a:t>
            </a: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08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/>
              <a:t>Homework</a:t>
            </a:r>
          </a:p>
        </p:txBody>
      </p:sp>
      <p:sp>
        <p:nvSpPr>
          <p:cNvPr id="6" name="Rectangle 5"/>
          <p:cNvSpPr/>
          <p:nvPr/>
        </p:nvSpPr>
        <p:spPr>
          <a:xfrm>
            <a:off x="4285181" y="203647"/>
            <a:ext cx="8293856" cy="637097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Out: Friday   Due in: Wednesday ​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/>
              </a:rPr>
              <a:t>Homework handed in by Wednesday please! </a:t>
            </a:r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Alternate </a:t>
            </a: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Maths 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and English homework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 panose="020F0704030504030204" pitchFamily="34" charset="0"/>
              </a:rPr>
              <a:t>Children to read minimum 3 times per week 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/>
              </a:rPr>
              <a:t>and have their reading record signed.</a:t>
            </a: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  <a:latin typeface="Arial Rounded MT Bold"/>
              </a:rPr>
              <a:t>​ Checked Wednesday to Wednesday</a:t>
            </a:r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/>
              </a:rPr>
              <a:t>Homework info shared via Dojo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 Rounded MT Bold"/>
              </a:rPr>
              <a:t>Homework Club – Thursday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4" descr="Homework - Orange Unified School District">
            <a:extLst>
              <a:ext uri="{FF2B5EF4-FFF2-40B4-BE49-F238E27FC236}">
                <a16:creationId xmlns:a16="http://schemas.microsoft.com/office/drawing/2014/main" id="{333D0341-D89C-4748-97F1-DB2332EC8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68" y="1944897"/>
            <a:ext cx="3368256" cy="325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257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7807" y="1519392"/>
            <a:ext cx="3767938" cy="3402714"/>
          </a:xfrm>
        </p:spPr>
        <p:txBody>
          <a:bodyPr>
            <a:normAutofit/>
          </a:bodyPr>
          <a:lstStyle/>
          <a:p>
            <a:r>
              <a:rPr lang="en-US" sz="4000" dirty="0"/>
              <a:t>Reading at least 3 times a week!  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/>
              <a:t>Reading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CD58AF3-9C74-4BFC-A1A4-ACE90CB17193}"/>
              </a:ext>
            </a:extLst>
          </p:cNvPr>
          <p:cNvSpPr txBox="1"/>
          <p:nvPr/>
        </p:nvSpPr>
        <p:spPr>
          <a:xfrm>
            <a:off x="614208" y="5717582"/>
            <a:ext cx="10347162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Books are </a:t>
            </a:r>
            <a:r>
              <a:rPr lang="en-GB" b="1" dirty="0" smtClean="0"/>
              <a:t>checked every morning and changed when needed..... Please sign your child’s reading record each time they have read . They </a:t>
            </a:r>
            <a:r>
              <a:rPr lang="en-GB" b="1" dirty="0"/>
              <a:t>need to bring their </a:t>
            </a:r>
            <a:r>
              <a:rPr lang="en-GB" b="1" dirty="0" smtClean="0"/>
              <a:t>books in their reading bags </a:t>
            </a:r>
            <a:r>
              <a:rPr lang="en-GB" b="1" dirty="0"/>
              <a:t>everyday please.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2264" y="434840"/>
            <a:ext cx="3437226" cy="42922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2191" y="1708076"/>
            <a:ext cx="3523809" cy="11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6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0000">
            <a:off x="-295935" y="417935"/>
            <a:ext cx="5517955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School uniform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3746" y="1153043"/>
            <a:ext cx="5181600" cy="4847737"/>
          </a:xfrm>
        </p:spPr>
        <p:txBody>
          <a:bodyPr>
            <a:normAutofit lnSpcReduction="10000"/>
          </a:bodyPr>
          <a:lstStyle/>
          <a:p>
            <a:r>
              <a:rPr lang="en-GB" sz="28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If earrings are worn, they must be small plain studs and for health and safety reasons must not be worn for PE</a:t>
            </a:r>
          </a:p>
          <a:p>
            <a:endParaRPr lang="en-GB" dirty="0">
              <a:solidFill>
                <a:srgbClr val="FF0000"/>
              </a:solidFill>
              <a:latin typeface="Letter-join No-Lead 36" panose="02000503000000020003" pitchFamily="50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Please make sure all uniform is clearly named</a:t>
            </a:r>
          </a:p>
          <a:p>
            <a:endParaRPr lang="en-GB" dirty="0">
              <a:solidFill>
                <a:srgbClr val="FF0000"/>
              </a:solidFill>
              <a:latin typeface="Letter-join No-Lead 36" panose="02000503000000020003" pitchFamily="50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No watches or jewellery </a:t>
            </a:r>
          </a:p>
          <a:p>
            <a:endParaRPr lang="en-GB" dirty="0">
              <a:solidFill>
                <a:srgbClr val="FF0000"/>
              </a:solidFill>
              <a:latin typeface="Letter-join No-Lead 36" panose="02000503000000020003" pitchFamily="50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No rucksacks or pencil cases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18920" y="1792936"/>
            <a:ext cx="5876039" cy="33114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389" y="5104370"/>
            <a:ext cx="4345099" cy="1792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30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7807" y="1519392"/>
            <a:ext cx="3767938" cy="4515648"/>
          </a:xfrm>
        </p:spPr>
        <p:txBody>
          <a:bodyPr>
            <a:normAutofit/>
          </a:bodyPr>
          <a:lstStyle/>
          <a:p>
            <a:r>
              <a:rPr lang="en-US" b="0" dirty="0"/>
              <a:t>P.E.  Will be twice a week. The days will be shared on the class newsletter in September. Please ensure your child has a full PE kit in school at all times.  black/navy shorts or joggers and a white T-shirt, black pumps or trainers.  </a:t>
            </a:r>
          </a:p>
          <a:p>
            <a:endParaRPr lang="en-US" b="0" dirty="0"/>
          </a:p>
          <a:p>
            <a:r>
              <a:rPr lang="en-US" b="0" dirty="0"/>
              <a:t>Please label everything!</a:t>
            </a:r>
          </a:p>
          <a:p>
            <a:endParaRPr lang="en-US" b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/>
              <a:t>P.E.</a:t>
            </a:r>
          </a:p>
        </p:txBody>
      </p:sp>
      <p:pic>
        <p:nvPicPr>
          <p:cNvPr id="2050" name="Picture 2" descr="Creswell Junior School - PE links">
            <a:extLst>
              <a:ext uri="{FF2B5EF4-FFF2-40B4-BE49-F238E27FC236}">
                <a16:creationId xmlns:a16="http://schemas.microsoft.com/office/drawing/2014/main" id="{03E030B7-D4C9-4DCE-ADDB-1A45F80497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4" r="18627"/>
          <a:stretch/>
        </p:blipFill>
        <p:spPr bwMode="auto">
          <a:xfrm>
            <a:off x="3759893" y="216289"/>
            <a:ext cx="1523643" cy="121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Uniform | Abbots Green Academy">
            <a:extLst>
              <a:ext uri="{FF2B5EF4-FFF2-40B4-BE49-F238E27FC236}">
                <a16:creationId xmlns:a16="http://schemas.microsoft.com/office/drawing/2014/main" id="{E1DCD98E-E3FA-4E2B-A6F1-6B57535A0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372" y="1519391"/>
            <a:ext cx="2722172" cy="3402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FA Fundraising Page for Briercliffe Primary School - Home | Facebook">
            <a:extLst>
              <a:ext uri="{FF2B5EF4-FFF2-40B4-BE49-F238E27FC236}">
                <a16:creationId xmlns:a16="http://schemas.microsoft.com/office/drawing/2014/main" id="{F58514DD-2E3D-451E-8000-E2A9E655D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22698" y="2774325"/>
            <a:ext cx="201592" cy="20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FA Fundraising Page for Briercliffe Primary School - Home | Facebook">
            <a:extLst>
              <a:ext uri="{FF2B5EF4-FFF2-40B4-BE49-F238E27FC236}">
                <a16:creationId xmlns:a16="http://schemas.microsoft.com/office/drawing/2014/main" id="{37ED090D-F391-4ED7-8739-D5F803483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62753" y="2452524"/>
            <a:ext cx="181452" cy="180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P.E. Kit | M&amp;S">
            <a:extLst>
              <a:ext uri="{FF2B5EF4-FFF2-40B4-BE49-F238E27FC236}">
                <a16:creationId xmlns:a16="http://schemas.microsoft.com/office/drawing/2014/main" id="{4B138D5E-DA91-4AAA-9700-9DB249422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544" y="370306"/>
            <a:ext cx="2353761" cy="3058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remium Shoe Bag - Briercliffe Primary School – School Brands Ltd - Company  No. 10570599">
            <a:extLst>
              <a:ext uri="{FF2B5EF4-FFF2-40B4-BE49-F238E27FC236}">
                <a16:creationId xmlns:a16="http://schemas.microsoft.com/office/drawing/2014/main" id="{53DD1B7E-45C8-49BE-925F-3AFDEE821E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75" y="2452524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99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D843D4-7A28-410A-A05F-FD042D24A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noProof="0" smtClean="0"/>
              <a:pPr>
                <a:spcAft>
                  <a:spcPts val="600"/>
                </a:spcAft>
              </a:pPr>
              <a:t>10</a:t>
            </a:fld>
            <a:endParaRPr lang="en-US" noProof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C2A103D-4337-4548-BAAA-665CA345C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dirty="0"/>
              <a:t>Water Bottles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70F749F-7D33-400D-9E77-87FDAC69F4C9}"/>
              </a:ext>
            </a:extLst>
          </p:cNvPr>
          <p:cNvSpPr/>
          <p:nvPr/>
        </p:nvSpPr>
        <p:spPr>
          <a:xfrm>
            <a:off x="7888341" y="369116"/>
            <a:ext cx="3917659" cy="2600588"/>
          </a:xfrm>
          <a:prstGeom prst="rect">
            <a:avLst/>
          </a:prstGeom>
          <a:gradFill>
            <a:gsLst>
              <a:gs pos="0">
                <a:schemeClr val="tx1"/>
              </a:gs>
              <a:gs pos="100000">
                <a:schemeClr val="tx2"/>
              </a:gs>
            </a:gsLst>
            <a:lin ang="3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074" name="Picture 2" descr="Best cycling water bottles: 11 insulated and non-insulated options -  BikeRadar">
            <a:extLst>
              <a:ext uri="{FF2B5EF4-FFF2-40B4-BE49-F238E27FC236}">
                <a16:creationId xmlns:a16="http://schemas.microsoft.com/office/drawing/2014/main" id="{CB4F84B2-6DEC-4B66-A0DD-67E132D67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058" y="1831500"/>
            <a:ext cx="4281957" cy="319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CE01890-A5A2-4C0E-BF68-7E120F8BB57D}"/>
              </a:ext>
            </a:extLst>
          </p:cNvPr>
          <p:cNvSpPr txBox="1"/>
          <p:nvPr/>
        </p:nvSpPr>
        <p:spPr>
          <a:xfrm>
            <a:off x="842647" y="5318975"/>
            <a:ext cx="10183968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dirty="0"/>
              <a:t>Please bring in a filled water bottle with your child’s name on.  The children will be able to drink water throughout the day.  Water only please! </a:t>
            </a:r>
          </a:p>
        </p:txBody>
      </p:sp>
    </p:spTree>
    <p:extLst>
      <p:ext uri="{BB962C8B-B14F-4D97-AF65-F5344CB8AC3E}">
        <p14:creationId xmlns:p14="http://schemas.microsoft.com/office/powerpoint/2010/main" val="3352258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8" t="11840" r="4219"/>
          <a:stretch/>
        </p:blipFill>
        <p:spPr>
          <a:xfrm>
            <a:off x="-27214" y="0"/>
            <a:ext cx="5272004" cy="2066192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2" y="2066192"/>
            <a:ext cx="3458589" cy="272039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88847" y="2302720"/>
            <a:ext cx="9346746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rgbClr val="FF0000"/>
                </a:solidFill>
                <a:latin typeface="Letter-join No-Lead 36"/>
              </a:rPr>
              <a:t>Updates </a:t>
            </a:r>
            <a:endParaRPr lang="en-US" dirty="0">
              <a:latin typeface="Letter-join No-Lead 36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Reminders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Links to learning on class page- Website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rgbClr val="FF0000"/>
                </a:solidFill>
                <a:latin typeface="Letter-join No-Lead 36"/>
              </a:rPr>
              <a:t>Unfortunately, we can’t use it as a messaging service.  Please speak to or email the school     office if you need to contact us directly.</a:t>
            </a:r>
          </a:p>
        </p:txBody>
      </p:sp>
    </p:spTree>
    <p:extLst>
      <p:ext uri="{BB962C8B-B14F-4D97-AF65-F5344CB8AC3E}">
        <p14:creationId xmlns:p14="http://schemas.microsoft.com/office/powerpoint/2010/main" val="335918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E1CC3BB-3E38-4EBA-9750-46D2A050C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12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45EBB2A-2F4A-40B0-8073-D5DF46EB1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Website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4F6E95-2558-4EF1-95E4-AFF668DEB3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7F21E3C-AF3D-4BF7-A96E-F0FC5D6E55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88" t="14988" r="5677" b="6948"/>
          <a:stretch/>
        </p:blipFill>
        <p:spPr>
          <a:xfrm>
            <a:off x="552087" y="2954093"/>
            <a:ext cx="3592286" cy="248468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EE0CE53-04B1-45B7-8BC0-0DC941112DA5}"/>
              </a:ext>
            </a:extLst>
          </p:cNvPr>
          <p:cNvSpPr/>
          <p:nvPr/>
        </p:nvSpPr>
        <p:spPr>
          <a:xfrm>
            <a:off x="4340316" y="2108311"/>
            <a:ext cx="892841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u="sng" dirty="0">
                <a:solidFill>
                  <a:srgbClr val="FF0000"/>
                </a:solidFill>
                <a:latin typeface="Letter-join No-Lead 12" panose="02000503000000020003" pitchFamily="50" charset="0"/>
              </a:rPr>
              <a:t>Website </a:t>
            </a:r>
            <a:r>
              <a:rPr lang="en-GB" sz="3600" dirty="0">
                <a:latin typeface="Letter-join No-Lead 12" panose="02000503000000020003" pitchFamily="50" charset="0"/>
                <a:hlinkClick r:id="rId3"/>
              </a:rPr>
              <a:t>Home | Briercliffe Primary School</a:t>
            </a:r>
            <a:endParaRPr lang="en-GB" sz="3600" b="1" u="sng" dirty="0">
              <a:solidFill>
                <a:srgbClr val="FF0000"/>
              </a:solidFill>
              <a:latin typeface="Letter-join No-Lead 12" panose="02000503000000020003" pitchFamily="50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Calendar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Class newsletter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FF0000"/>
                </a:solidFill>
                <a:latin typeface="Letter-join No-Lead 36" panose="02000503000000020003" pitchFamily="50" charset="0"/>
              </a:rPr>
              <a:t>Weekly Photos on class page </a:t>
            </a:r>
            <a:endParaRPr lang="en-GB" sz="3600" dirty="0">
              <a:solidFill>
                <a:srgbClr val="FF0000"/>
              </a:solidFill>
              <a:latin typeface="Letter-join No-Lead 36" panose="02000503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467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0000">
            <a:off x="-576383" y="353043"/>
            <a:ext cx="5874866" cy="1325563"/>
          </a:xfrm>
        </p:spPr>
        <p:txBody>
          <a:bodyPr>
            <a:normAutofit/>
          </a:bodyPr>
          <a:lstStyle/>
          <a:p>
            <a:pPr algn="ctr"/>
            <a:r>
              <a:rPr lang="en-GB" sz="5400" u="sng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Independence</a:t>
            </a:r>
            <a:r>
              <a:rPr lang="en-GB" sz="6600" u="sng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 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2519223" y="1884304"/>
            <a:ext cx="9784080" cy="3738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Organisation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Looking after belongings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Shoelaces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Packing bags at the end of the day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Within learning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Reading books </a:t>
            </a:r>
          </a:p>
        </p:txBody>
      </p:sp>
    </p:spTree>
    <p:extLst>
      <p:ext uri="{BB962C8B-B14F-4D97-AF65-F5344CB8AC3E}">
        <p14:creationId xmlns:p14="http://schemas.microsoft.com/office/powerpoint/2010/main" val="1847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072662" y="1432792"/>
            <a:ext cx="10207869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u="sng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Medication</a:t>
            </a:r>
          </a:p>
          <a:p>
            <a:pPr algn="ctr"/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If your child needs any prescribed medication please complete a medicine form.</a:t>
            </a:r>
          </a:p>
          <a:p>
            <a:pPr algn="ctr"/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We will administer non prescribed medicine </a:t>
            </a:r>
            <a:r>
              <a:rPr lang="en-GB" sz="3600" dirty="0" err="1">
                <a:solidFill>
                  <a:srgbClr val="FF0000"/>
                </a:solidFill>
                <a:latin typeface="Letter-join No-Lead 36" panose="02000503000000020003" pitchFamily="50" charset="0"/>
              </a:rPr>
              <a:t>eg</a:t>
            </a:r>
            <a:r>
              <a:rPr lang="en-GB" sz="3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 antihistamine but this must be a brand new sealed bottle accompanied by a medicine form. </a:t>
            </a:r>
          </a:p>
          <a:p>
            <a:pPr algn="ctr"/>
            <a:endParaRPr lang="en-GB" sz="4000" dirty="0">
              <a:solidFill>
                <a:srgbClr val="FF0000"/>
              </a:solidFill>
              <a:latin typeface="Letter-join No-Lead 36" panose="02000503000000020003" pitchFamily="50" charset="0"/>
            </a:endParaRP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All medicine to be taken to the school office.</a:t>
            </a:r>
          </a:p>
        </p:txBody>
      </p:sp>
    </p:spTree>
    <p:extLst>
      <p:ext uri="{BB962C8B-B14F-4D97-AF65-F5344CB8AC3E}">
        <p14:creationId xmlns:p14="http://schemas.microsoft.com/office/powerpoint/2010/main" val="414780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4394">
            <a:off x="-2497963" y="151970"/>
            <a:ext cx="9784080" cy="1508760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Parents Evening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3514">
            <a:off x="398433" y="2004816"/>
            <a:ext cx="3818202" cy="381820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4780" y="2971799"/>
            <a:ext cx="7295606" cy="769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Letter-join No-Lead 36"/>
              </a:rPr>
              <a:t>October or November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45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A0C4C5-0283-4B56-83EE-18238B069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noProof="0" smtClean="0"/>
              <a:pPr>
                <a:spcAft>
                  <a:spcPts val="600"/>
                </a:spcAft>
              </a:pPr>
              <a:t>16</a:t>
            </a:fld>
            <a:endParaRPr lang="en-US" noProof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569A2B17-500C-455E-907C-A1EA372354E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Send your child in with:</a:t>
            </a:r>
          </a:p>
          <a:p>
            <a:pPr marL="342900" indent="-342900">
              <a:buFontTx/>
              <a:buChar char="-"/>
            </a:pPr>
            <a:r>
              <a:rPr lang="en-US" dirty="0"/>
              <a:t>PE kit</a:t>
            </a:r>
          </a:p>
          <a:p>
            <a:pPr marL="342900" indent="-342900">
              <a:buFontTx/>
              <a:buChar char="-"/>
            </a:pPr>
            <a:r>
              <a:rPr lang="en-US" dirty="0"/>
              <a:t>Water bottle </a:t>
            </a:r>
          </a:p>
          <a:p>
            <a:pPr marL="342900" indent="-342900">
              <a:buFontTx/>
              <a:buChar char="-"/>
            </a:pPr>
            <a:r>
              <a:rPr lang="en-US" dirty="0"/>
              <a:t>Coat </a:t>
            </a:r>
          </a:p>
          <a:p>
            <a:pPr marL="342900" indent="-342900">
              <a:buFontTx/>
              <a:buChar char="-"/>
            </a:pPr>
            <a:r>
              <a:rPr lang="en-US" dirty="0"/>
              <a:t>Book bag</a:t>
            </a:r>
          </a:p>
          <a:p>
            <a:pPr marL="342900" indent="-342900">
              <a:buFontTx/>
              <a:buChar char="-"/>
            </a:pPr>
            <a:r>
              <a:rPr lang="en-US" dirty="0"/>
              <a:t>Labelling!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CDA3E31-8AB2-4527-B339-EEC11E263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64729" y="851154"/>
            <a:ext cx="5191093" cy="1091949"/>
          </a:xfrm>
        </p:spPr>
        <p:txBody>
          <a:bodyPr anchor="ctr">
            <a:normAutofit fontScale="90000"/>
          </a:bodyPr>
          <a:lstStyle/>
          <a:p>
            <a:r>
              <a:rPr lang="en-GB" dirty="0"/>
              <a:t>Please Remember… </a:t>
            </a:r>
          </a:p>
        </p:txBody>
      </p:sp>
      <p:pic>
        <p:nvPicPr>
          <p:cNvPr id="7" name="Video 6" descr="A group of children playing on a playground&#10;&#10;Description automatically generated with low confidence">
            <a:extLst>
              <a:ext uri="{FF2B5EF4-FFF2-40B4-BE49-F238E27FC236}">
                <a16:creationId xmlns:a16="http://schemas.microsoft.com/office/drawing/2014/main" id="{F05C9A6E-BB41-4A63-B4EC-175EED9A0DA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l="12980" r="2736"/>
          <a:stretch/>
        </p:blipFill>
        <p:spPr>
          <a:xfrm>
            <a:off x="5653824" y="1"/>
            <a:ext cx="6545167" cy="4380642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  <a:noFill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15A4565-E38B-486F-904F-BA7F82BA6248}"/>
              </a:ext>
            </a:extLst>
          </p:cNvPr>
          <p:cNvSpPr txBox="1"/>
          <p:nvPr/>
        </p:nvSpPr>
        <p:spPr>
          <a:xfrm>
            <a:off x="1500731" y="5772751"/>
            <a:ext cx="9195787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dirty="0"/>
              <a:t>After school and before school please can children not play on climbing frames/trim trails.</a:t>
            </a:r>
          </a:p>
        </p:txBody>
      </p:sp>
    </p:spTree>
    <p:extLst>
      <p:ext uri="{BB962C8B-B14F-4D97-AF65-F5344CB8AC3E}">
        <p14:creationId xmlns:p14="http://schemas.microsoft.com/office/powerpoint/2010/main" val="1639339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2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759139A-0794-42B5-84C4-5E9E21B10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1A9F9A-7914-429C-8B48-A81473A57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476320" y="1093770"/>
            <a:ext cx="4065084" cy="700842"/>
          </a:xfrm>
        </p:spPr>
        <p:txBody>
          <a:bodyPr/>
          <a:lstStyle/>
          <a:p>
            <a:r>
              <a:rPr lang="en-US" dirty="0"/>
              <a:t>Any questions?</a:t>
            </a: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03" r="13403"/>
          <a:stretch>
            <a:fillRect/>
          </a:stretch>
        </p:blipFill>
        <p:spPr>
          <a:xfrm>
            <a:off x="3200383" y="696235"/>
            <a:ext cx="8877760" cy="6064783"/>
          </a:xfrm>
        </p:spPr>
      </p:pic>
    </p:spTree>
    <p:extLst>
      <p:ext uri="{BB962C8B-B14F-4D97-AF65-F5344CB8AC3E}">
        <p14:creationId xmlns:p14="http://schemas.microsoft.com/office/powerpoint/2010/main" val="243994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AA4C6-BA7F-40BC-AD51-EFDDDBEA5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  <a:endParaRPr lang="ru-RU" dirty="0"/>
          </a:p>
        </p:txBody>
      </p:sp>
      <p:pic>
        <p:nvPicPr>
          <p:cNvPr id="7" name="Picture Placeholder 6" descr="Boy Carrying Red Backpack">
            <a:extLst>
              <a:ext uri="{FF2B5EF4-FFF2-40B4-BE49-F238E27FC236}">
                <a16:creationId xmlns:a16="http://schemas.microsoft.com/office/drawing/2014/main" id="{10962572-14B4-44BB-89AB-9ADA56D6B40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t="21038" b="21038"/>
          <a:stretch/>
        </p:blipFill>
        <p:spPr/>
      </p:pic>
    </p:spTree>
    <p:extLst>
      <p:ext uri="{BB962C8B-B14F-4D97-AF65-F5344CB8AC3E}">
        <p14:creationId xmlns:p14="http://schemas.microsoft.com/office/powerpoint/2010/main" val="192333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931380_Elementary school presentation_AAS_v4" id="{A1DE4719-C921-4876-B2FB-6B9A65FA4A71}" vid="{085AC972-F1A4-4B51-A582-8C15E7A46936}"/>
    </a:ext>
  </a:extLst>
</a:theme>
</file>

<file path=ppt/theme/theme2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197ae00e-9928-437f-8ad1-67887f38498f" xsi:nil="true"/>
    <_activity xmlns="197ae00e-9928-437f-8ad1-67887f38498f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8941308C6164E41A7D2D39B95E02848" ma:contentTypeVersion="18" ma:contentTypeDescription="Create a new document." ma:contentTypeScope="" ma:versionID="fe65fd28631bda91b56b6d645b669988">
  <xsd:schema xmlns:xsd="http://www.w3.org/2001/XMLSchema" xmlns:xs="http://www.w3.org/2001/XMLSchema" xmlns:p="http://schemas.microsoft.com/office/2006/metadata/properties" xmlns:ns3="197ae00e-9928-437f-8ad1-67887f38498f" xmlns:ns4="a4d59b0e-dc8f-4c68-8e66-8eda3df949ec" targetNamespace="http://schemas.microsoft.com/office/2006/metadata/properties" ma:root="true" ma:fieldsID="0b5f9263d2cee85ec0b3bc91aecaa315" ns3:_="" ns4:_="">
    <xsd:import namespace="197ae00e-9928-437f-8ad1-67887f38498f"/>
    <xsd:import namespace="a4d59b0e-dc8f-4c68-8e66-8eda3df949e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  <xsd:element ref="ns3:MediaServiceObjectDetectorVersions" minOccurs="0"/>
                <xsd:element ref="ns3:MediaLengthInSecond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7ae00e-9928-437f-8ad1-67887f38498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d59b0e-dc8f-4c68-8e66-8eda3df949ec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EF6C8FF-3D90-457B-9108-406F928CD7CB}">
  <ds:schemaRefs>
    <ds:schemaRef ds:uri="http://purl.org/dc/elements/1.1/"/>
    <ds:schemaRef ds:uri="a4d59b0e-dc8f-4c68-8e66-8eda3df949ec"/>
    <ds:schemaRef ds:uri="197ae00e-9928-437f-8ad1-67887f38498f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2E3B2FCB-B32F-423A-94D5-BEB0C975B1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97ae00e-9928-437f-8ad1-67887f38498f"/>
    <ds:schemaRef ds:uri="a4d59b0e-dc8f-4c68-8e66-8eda3df949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5EE5440-5A1F-438E-9118-BE5E33F9727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486</TotalTime>
  <Words>507</Words>
  <Application>Microsoft Office PowerPoint</Application>
  <PresentationFormat>Widescreen</PresentationFormat>
  <Paragraphs>115</Paragraphs>
  <Slides>18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9" baseType="lpstr">
      <vt:lpstr>Arial</vt:lpstr>
      <vt:lpstr>Arial Rounded MT Bold</vt:lpstr>
      <vt:lpstr>Calibri</vt:lpstr>
      <vt:lpstr>Comic Sans MS</vt:lpstr>
      <vt:lpstr>Franklin Gothic Book</vt:lpstr>
      <vt:lpstr>Impact</vt:lpstr>
      <vt:lpstr>Letter-join No-Lead 12</vt:lpstr>
      <vt:lpstr>Letter-join No-Lead 36</vt:lpstr>
      <vt:lpstr>Wingdings</vt:lpstr>
      <vt:lpstr>Office Theme</vt:lpstr>
      <vt:lpstr>Main Event</vt:lpstr>
      <vt:lpstr>Meet the Teacher</vt:lpstr>
      <vt:lpstr> Teachers and TA</vt:lpstr>
      <vt:lpstr>Times</vt:lpstr>
      <vt:lpstr>Example Timetable</vt:lpstr>
      <vt:lpstr>Playtime</vt:lpstr>
      <vt:lpstr>Homework</vt:lpstr>
      <vt:lpstr>Reading</vt:lpstr>
      <vt:lpstr>School uniform</vt:lpstr>
      <vt:lpstr>P.E.</vt:lpstr>
      <vt:lpstr>Water Bottles</vt:lpstr>
      <vt:lpstr>PowerPoint Presentation</vt:lpstr>
      <vt:lpstr>Website</vt:lpstr>
      <vt:lpstr>Independence </vt:lpstr>
      <vt:lpstr>PowerPoint Presentation</vt:lpstr>
      <vt:lpstr>Parents Evening</vt:lpstr>
      <vt:lpstr>Please Remember… </vt:lpstr>
      <vt:lpstr>Any questions?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 Evening</dc:title>
  <dc:creator>Rosie Teach</dc:creator>
  <cp:lastModifiedBy>J Lonsdale</cp:lastModifiedBy>
  <cp:revision>128</cp:revision>
  <dcterms:created xsi:type="dcterms:W3CDTF">2021-08-19T12:40:35Z</dcterms:created>
  <dcterms:modified xsi:type="dcterms:W3CDTF">2025-07-09T20:28:58Z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0x01010008941308C6164E41A7D2D39B95E02848</vt:lpwstr>
  </property>
</Properties>
</file>